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5143500" type="screen16x9"/>
  <p:notesSz cx="51435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94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533520" y="764280"/>
            <a:ext cx="6704640" cy="37713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move the slide</a:t>
            </a:r>
          </a:p>
        </p:txBody>
      </p:sp>
      <p:sp>
        <p:nvSpPr>
          <p:cNvPr id="5" name="PlaceHolder 2"/>
          <p:cNvSpPr>
            <a:spLocks noGrp="1"/>
          </p:cNvSpPr>
          <p:nvPr>
            <p:ph type="body"/>
          </p:nvPr>
        </p:nvSpPr>
        <p:spPr>
          <a:xfrm>
            <a:off x="777240" y="4777560"/>
            <a:ext cx="6217560" cy="4525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</a:p>
        </p:txBody>
      </p:sp>
      <p:sp>
        <p:nvSpPr>
          <p:cNvPr id="6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/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7" name="PlaceHolder 4"/>
          <p:cNvSpPr>
            <a:spLocks noGrp="1"/>
          </p:cNvSpPr>
          <p:nvPr>
            <p:ph type="dt" idx="1"/>
          </p:nvPr>
        </p:nvSpPr>
        <p:spPr>
          <a:xfrm>
            <a:off x="4399200" y="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8" name="PlaceHolder 5"/>
          <p:cNvSpPr>
            <a:spLocks noGrp="1"/>
          </p:cNvSpPr>
          <p:nvPr>
            <p:ph type="ftr" idx="2"/>
          </p:nvPr>
        </p:nvSpPr>
        <p:spPr>
          <a:xfrm>
            <a:off x="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 </a:t>
            </a:r>
          </a:p>
        </p:txBody>
      </p:sp>
      <p:sp>
        <p:nvSpPr>
          <p:cNvPr id="9" name="PlaceHolder 6"/>
          <p:cNvSpPr>
            <a:spLocks noGrp="1"/>
          </p:cNvSpPr>
          <p:nvPr>
            <p:ph type="sldNum" idx="3"/>
          </p:nvPr>
        </p:nvSpPr>
        <p:spPr>
          <a:xfrm>
            <a:off x="4399200" y="9555480"/>
            <a:ext cx="3372840" cy="5025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75B5B451-7C9D-41AD-B910-04BC4F1B8414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‹#›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8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Welcome. This short session shows how to complete an equipment inspection using the eOHS QR code posted on each piece of Loose Ends equipment.</a:t>
            </a:r>
          </a:p>
        </p:txBody>
      </p:sp>
      <p:sp>
        <p:nvSpPr>
          <p:cNvPr id="189" name="PlaceHolder 3"/>
          <p:cNvSpPr>
            <a:spLocks noGrp="1"/>
          </p:cNvSpPr>
          <p:nvPr>
            <p:ph type="sldNum" idx="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06CE7CB-2891-4137-A178-AE351527F23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1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9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Here is the whole process at a glance. Every inspection follows these same five steps.</a:t>
            </a:r>
          </a:p>
        </p:txBody>
      </p:sp>
      <p:sp>
        <p:nvSpPr>
          <p:cNvPr id="192" name="PlaceHolder 3"/>
          <p:cNvSpPr>
            <a:spLocks noGrp="1"/>
          </p:cNvSpPr>
          <p:nvPr>
            <p:ph type="sldNum" idx="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2A15032-AE0B-4B27-B794-DC88CA451BA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2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9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Use the regular camera on your phone. The link opens the eOHS inspection page for Loose Ends automatically — there's nothing to log into.</a:t>
            </a:r>
          </a:p>
        </p:txBody>
      </p:sp>
      <p:sp>
        <p:nvSpPr>
          <p:cNvPr id="195" name="PlaceHolder 3"/>
          <p:cNvSpPr>
            <a:spLocks noGrp="1"/>
          </p:cNvSpPr>
          <p:nvPr>
            <p:ph type="sldNum" idx="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ACEDB7D-348E-4AC7-A948-86E507199264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3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19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Some codes cover more than one item. Always confirm the serial number so the inspection is recorded against the right unit.</a:t>
            </a:r>
          </a:p>
        </p:txBody>
      </p:sp>
      <p:sp>
        <p:nvSpPr>
          <p:cNvPr id="198" name="PlaceHolder 3"/>
          <p:cNvSpPr>
            <a:spLocks noGrp="1"/>
          </p:cNvSpPr>
          <p:nvPr>
            <p:ph type="sldNum" idx="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D5346DE-96BD-4C44-87B9-6F92CDE7A0F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4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0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The example shown is the forklift checklist. Other equipment will have its own checklist, but the approach is the same: check every item, don't skip any.</a:t>
            </a:r>
          </a:p>
        </p:txBody>
      </p:sp>
      <p:sp>
        <p:nvSpPr>
          <p:cNvPr id="201" name="PlaceHolder 3"/>
          <p:cNvSpPr>
            <a:spLocks noGrp="1"/>
          </p:cNvSpPr>
          <p:nvPr>
            <p:ph type="sldNum" idx="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6CB9E55-4CB5-4075-9AAD-E094397BE80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5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0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Notes are what maintenance and supervisors read. Clear, specific notes get problems fixed faster.</a:t>
            </a:r>
          </a:p>
        </p:txBody>
      </p:sp>
      <p:sp>
        <p:nvSpPr>
          <p:cNvPr id="204" name="PlaceHolder 3"/>
          <p:cNvSpPr>
            <a:spLocks noGrp="1"/>
          </p:cNvSpPr>
          <p:nvPr>
            <p:ph type="sldNum" idx="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A8DA2BA-79A0-4A61-BD09-F167CB9FD5EE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6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0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Pass or Fail submits the form — there's no separate submit button. Double-check your notes before tapping.</a:t>
            </a:r>
          </a:p>
        </p:txBody>
      </p:sp>
      <p:sp>
        <p:nvSpPr>
          <p:cNvPr id="207" name="PlaceHolder 3"/>
          <p:cNvSpPr>
            <a:spLocks noGrp="1"/>
          </p:cNvSpPr>
          <p:nvPr>
            <p:ph type="sldNum" idx="1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20512B43-5A2D-48C6-B271-59FA38B5F3D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7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0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If in doubt, fail it. It's always better to have a supervisor take a second look than to use unsafe equipment.</a:t>
            </a:r>
          </a:p>
        </p:txBody>
      </p:sp>
      <p:sp>
        <p:nvSpPr>
          <p:cNvPr id="210" name="PlaceHolder 3"/>
          <p:cNvSpPr>
            <a:spLocks noGrp="1"/>
          </p:cNvSpPr>
          <p:nvPr>
            <p:ph type="sldNum" idx="1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8F1EB3A-3693-4285-AC22-A6D6D78659D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8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ln w="0">
            <a:noFill/>
          </a:ln>
        </p:spPr>
      </p:sp>
      <p:sp>
        <p:nvSpPr>
          <p:cNvPr id="21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Recap the five steps and open the floor for questions. Feel free to have attendees scan the sample QR code to try it themselves.</a:t>
            </a:r>
          </a:p>
        </p:txBody>
      </p:sp>
      <p:sp>
        <p:nvSpPr>
          <p:cNvPr id="213" name="PlaceHolder 3"/>
          <p:cNvSpPr>
            <a:spLocks noGrp="1"/>
          </p:cNvSpPr>
          <p:nvPr>
            <p:ph type="sldNum" idx="1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BD27C3C-E9FC-4EE7-A182-D77C57442D8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9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DEFAU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457200" y="205200"/>
            <a:ext cx="8229240" cy="858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</a:lstStyle>
          <a:p>
            <a:pPr indent="0" algn="l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title text format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457200" y="1203480"/>
            <a:ext cx="8229240" cy="2982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Click to edit the outline text format</a:t>
            </a: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Second Outline Level</a:t>
            </a: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Third Outline Level</a:t>
            </a: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Fourth Outline Level</a:t>
            </a: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Fifth Outline Level</a:t>
            </a: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Sixth Outline Level</a:t>
            </a: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Calibri"/>
              </a:rPr>
              <a:t>Seventh Outline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9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 0" descr="logo_white.png"/>
          <p:cNvPicPr/>
          <p:nvPr/>
        </p:nvPicPr>
        <p:blipFill>
          <a:blip r:embed="rId3"/>
          <a:stretch/>
        </p:blipFill>
        <p:spPr>
          <a:xfrm>
            <a:off x="7772400" y="274320"/>
            <a:ext cx="914040" cy="229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1" name="Shape 0"/>
          <p:cNvSpPr/>
          <p:nvPr/>
        </p:nvSpPr>
        <p:spPr>
          <a:xfrm>
            <a:off x="0" y="0"/>
            <a:ext cx="9143640" cy="82080"/>
          </a:xfrm>
          <a:prstGeom prst="rect">
            <a:avLst/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7440" rIns="90000" bIns="3744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" name="Shape 1"/>
          <p:cNvSpPr/>
          <p:nvPr/>
        </p:nvSpPr>
        <p:spPr>
          <a:xfrm>
            <a:off x="0" y="5061240"/>
            <a:ext cx="9143640" cy="82080"/>
          </a:xfrm>
          <a:prstGeom prst="rect">
            <a:avLst/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7440" rIns="90000" bIns="3744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" name="Text 2"/>
          <p:cNvSpPr/>
          <p:nvPr/>
        </p:nvSpPr>
        <p:spPr>
          <a:xfrm>
            <a:off x="4572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CA3AF"/>
                </a:solidFill>
                <a:effectLst/>
                <a:uFillTx/>
                <a:latin typeface="Arial"/>
                <a:ea typeface="Arial"/>
              </a:rPr>
              <a:t>eohs.tv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" name="Text 3"/>
          <p:cNvSpPr/>
          <p:nvPr/>
        </p:nvSpPr>
        <p:spPr>
          <a:xfrm>
            <a:off x="68580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CA3AF"/>
                </a:solidFill>
                <a:effectLst/>
                <a:uFillTx/>
                <a:latin typeface="Arial"/>
                <a:ea typeface="Arial"/>
              </a:rPr>
              <a:t>1 / 9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" name="Text 4"/>
          <p:cNvSpPr/>
          <p:nvPr/>
        </p:nvSpPr>
        <p:spPr>
          <a:xfrm>
            <a:off x="548640" y="960120"/>
            <a:ext cx="50288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 spc="400">
                <a:solidFill>
                  <a:srgbClr val="FA6238"/>
                </a:solidFill>
                <a:effectLst/>
                <a:uFillTx/>
                <a:latin typeface="Arial"/>
                <a:ea typeface="Arial"/>
              </a:rPr>
              <a:t>LOOSE ENDS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" name="Text 5"/>
          <p:cNvSpPr/>
          <p:nvPr/>
        </p:nvSpPr>
        <p:spPr>
          <a:xfrm>
            <a:off x="548640" y="1371600"/>
            <a:ext cx="5394600" cy="68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40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Equipment Inspection</a:t>
            </a:r>
            <a:endParaRPr lang="en-US" sz="4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" name="Text 6"/>
          <p:cNvSpPr/>
          <p:nvPr/>
        </p:nvSpPr>
        <p:spPr>
          <a:xfrm>
            <a:off x="548640" y="2103120"/>
            <a:ext cx="4754520" cy="169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 dirty="0">
                <a:solidFill>
                  <a:srgbClr val="F9B8A3"/>
                </a:solidFill>
                <a:effectLst/>
                <a:uFillTx/>
                <a:latin typeface="Arial"/>
                <a:ea typeface="Arial"/>
              </a:rPr>
              <a:t>How to inspect equipment using the eOHS QR code system</a:t>
            </a: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800" b="0" u="none" strike="noStrike" dirty="0">
              <a:solidFill>
                <a:srgbClr val="F9B8A3"/>
              </a:solidFill>
              <a:effectLst/>
              <a:uFillTx/>
              <a:latin typeface="Arial"/>
              <a:ea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 dirty="0">
                <a:solidFill>
                  <a:srgbClr val="FFFFFF"/>
                </a:solidFill>
                <a:effectLst/>
                <a:uFillTx/>
                <a:latin typeface="Arial"/>
              </a:rPr>
              <a:t>NOTE: Only persons with MOL certification on equipment type are permitted to perform inspections</a:t>
            </a:r>
          </a:p>
        </p:txBody>
      </p:sp>
      <p:sp>
        <p:nvSpPr>
          <p:cNvPr id="18" name="Text 7"/>
          <p:cNvSpPr/>
          <p:nvPr/>
        </p:nvSpPr>
        <p:spPr>
          <a:xfrm>
            <a:off x="548640" y="3931920"/>
            <a:ext cx="50288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i="1" u="none" strike="noStrike">
                <a:solidFill>
                  <a:srgbClr val="9CA3AF"/>
                </a:solidFill>
                <a:effectLst/>
                <a:uFillTx/>
                <a:latin typeface="Arial"/>
                <a:ea typeface="Arial"/>
              </a:rPr>
              <a:t>Scan  •  Check  •  Sign  •  Pass / Fail</a:t>
            </a:r>
            <a:endParaRPr lang="en-US" sz="13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Shape 8"/>
          <p:cNvSpPr/>
          <p:nvPr/>
        </p:nvSpPr>
        <p:spPr>
          <a:xfrm>
            <a:off x="6172200" y="1188720"/>
            <a:ext cx="2468520" cy="260568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0" name="Image 1" descr="qr.png"/>
          <p:cNvPicPr/>
          <p:nvPr/>
        </p:nvPicPr>
        <p:blipFill>
          <a:blip r:embed="rId4"/>
          <a:stretch/>
        </p:blipFill>
        <p:spPr>
          <a:xfrm>
            <a:off x="6309360" y="1298520"/>
            <a:ext cx="2194200" cy="23353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0"/>
          <p:cNvSpPr/>
          <p:nvPr/>
        </p:nvSpPr>
        <p:spPr>
          <a:xfrm>
            <a:off x="548640" y="274320"/>
            <a:ext cx="658332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The Process in 5 Steps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22" name="Image 0" descr="logo_black.png"/>
          <p:cNvPicPr/>
          <p:nvPr/>
        </p:nvPicPr>
        <p:blipFill>
          <a:blip r:embed="rId3"/>
          <a:stretch/>
        </p:blipFill>
        <p:spPr>
          <a:xfrm>
            <a:off x="7772400" y="274320"/>
            <a:ext cx="914040" cy="229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3" name="Text 1"/>
          <p:cNvSpPr/>
          <p:nvPr/>
        </p:nvSpPr>
        <p:spPr>
          <a:xfrm>
            <a:off x="4572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eohs.tv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Text 2"/>
          <p:cNvSpPr/>
          <p:nvPr/>
        </p:nvSpPr>
        <p:spPr>
          <a:xfrm>
            <a:off x="68580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2 / 9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" name="Shape 3"/>
          <p:cNvSpPr/>
          <p:nvPr/>
        </p:nvSpPr>
        <p:spPr>
          <a:xfrm>
            <a:off x="457200" y="1143000"/>
            <a:ext cx="1481040" cy="3017160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 w="12700">
            <a:solidFill>
              <a:srgbClr val="D1D5DB"/>
            </a:solidFill>
            <a:round/>
          </a:ln>
          <a:effectLst>
            <a:outerShdw blurRad="76320" dist="25560" dir="5400000" algn="bl" rotWithShape="0">
              <a:srgbClr val="000000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Shape 4"/>
          <p:cNvSpPr/>
          <p:nvPr/>
        </p:nvSpPr>
        <p:spPr>
          <a:xfrm>
            <a:off x="786240" y="1417320"/>
            <a:ext cx="822600" cy="822600"/>
          </a:xfrm>
          <a:prstGeom prst="ellipse">
            <a:avLst/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27" name="Image 1" descr="preencoded.png"/>
          <p:cNvPicPr/>
          <p:nvPr/>
        </p:nvPicPr>
        <p:blipFill>
          <a:blip r:embed="rId4"/>
          <a:stretch/>
        </p:blipFill>
        <p:spPr>
          <a:xfrm>
            <a:off x="987480" y="1618560"/>
            <a:ext cx="420120" cy="420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28" name="Text 5"/>
          <p:cNvSpPr/>
          <p:nvPr/>
        </p:nvSpPr>
        <p:spPr>
          <a:xfrm>
            <a:off x="457200" y="2377440"/>
            <a:ext cx="148104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FA6238"/>
                </a:solidFill>
                <a:effectLst/>
                <a:uFillTx/>
                <a:latin typeface="Arial"/>
                <a:ea typeface="Arial"/>
              </a:rPr>
              <a:t>1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6"/>
          <p:cNvSpPr/>
          <p:nvPr/>
        </p:nvSpPr>
        <p:spPr>
          <a:xfrm>
            <a:off x="457200" y="2788920"/>
            <a:ext cx="14810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Scan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7"/>
          <p:cNvSpPr/>
          <p:nvPr/>
        </p:nvSpPr>
        <p:spPr>
          <a:xfrm>
            <a:off x="567000" y="3200400"/>
            <a:ext cx="1261440" cy="74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 dirty="0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Scan the QR code </a:t>
            </a:r>
            <a:r>
              <a:rPr lang="en-US" sz="1300" dirty="0">
                <a:solidFill>
                  <a:srgbClr val="6B7280"/>
                </a:solidFill>
                <a:latin typeface="Arial"/>
                <a:ea typeface="Arial"/>
              </a:rPr>
              <a:t>located on the equipment</a:t>
            </a:r>
            <a:endParaRPr lang="en-US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Shape 8"/>
          <p:cNvSpPr/>
          <p:nvPr/>
        </p:nvSpPr>
        <p:spPr>
          <a:xfrm>
            <a:off x="2121480" y="1143000"/>
            <a:ext cx="1481040" cy="3017160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 w="12700">
            <a:solidFill>
              <a:srgbClr val="D1D5DB"/>
            </a:solidFill>
            <a:round/>
          </a:ln>
          <a:effectLst>
            <a:outerShdw blurRad="76320" dist="25560" dir="5400000" algn="bl" rotWithShape="0">
              <a:srgbClr val="000000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Shape 9"/>
          <p:cNvSpPr/>
          <p:nvPr/>
        </p:nvSpPr>
        <p:spPr>
          <a:xfrm>
            <a:off x="2450520" y="1417320"/>
            <a:ext cx="822600" cy="822600"/>
          </a:xfrm>
          <a:prstGeom prst="ellipse">
            <a:avLst/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3" name="Image 2" descr="preencoded.png"/>
          <p:cNvPicPr/>
          <p:nvPr/>
        </p:nvPicPr>
        <p:blipFill>
          <a:blip r:embed="rId5"/>
          <a:stretch/>
        </p:blipFill>
        <p:spPr>
          <a:xfrm>
            <a:off x="2651760" y="1618560"/>
            <a:ext cx="420120" cy="420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4" name="Text 10"/>
          <p:cNvSpPr/>
          <p:nvPr/>
        </p:nvSpPr>
        <p:spPr>
          <a:xfrm>
            <a:off x="2121480" y="2377440"/>
            <a:ext cx="148104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FA6238"/>
                </a:solidFill>
                <a:effectLst/>
                <a:uFillTx/>
                <a:latin typeface="Arial"/>
                <a:ea typeface="Arial"/>
              </a:rPr>
              <a:t>2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Text 11"/>
          <p:cNvSpPr/>
          <p:nvPr/>
        </p:nvSpPr>
        <p:spPr>
          <a:xfrm>
            <a:off x="2121480" y="2788920"/>
            <a:ext cx="14810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Pick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Text 12"/>
          <p:cNvSpPr/>
          <p:nvPr/>
        </p:nvSpPr>
        <p:spPr>
          <a:xfrm>
            <a:off x="2231280" y="3200400"/>
            <a:ext cx="126144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dirty="0">
                <a:solidFill>
                  <a:srgbClr val="6B7280"/>
                </a:solidFill>
                <a:latin typeface="Arial"/>
                <a:ea typeface="Arial"/>
              </a:rPr>
              <a:t>Select</a:t>
            </a:r>
            <a:r>
              <a:rPr lang="en-US" sz="1300" b="0" u="none" strike="noStrike" dirty="0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 from the drop-down menu </a:t>
            </a:r>
            <a:endParaRPr lang="en-US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7" name="Shape 13"/>
          <p:cNvSpPr/>
          <p:nvPr/>
        </p:nvSpPr>
        <p:spPr>
          <a:xfrm>
            <a:off x="3785760" y="1143000"/>
            <a:ext cx="1554120" cy="3017160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 w="12700">
            <a:solidFill>
              <a:srgbClr val="D1D5DB"/>
            </a:solidFill>
            <a:round/>
          </a:ln>
          <a:effectLst>
            <a:outerShdw blurRad="76320" dist="25560" dir="5400000" algn="bl" rotWithShape="0">
              <a:srgbClr val="000000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Shape 14"/>
          <p:cNvSpPr/>
          <p:nvPr/>
        </p:nvSpPr>
        <p:spPr>
          <a:xfrm>
            <a:off x="4114800" y="1417320"/>
            <a:ext cx="822600" cy="822600"/>
          </a:xfrm>
          <a:prstGeom prst="ellipse">
            <a:avLst/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39" name="Image 3" descr="preencoded.png"/>
          <p:cNvPicPr/>
          <p:nvPr/>
        </p:nvPicPr>
        <p:blipFill>
          <a:blip r:embed="rId6"/>
          <a:stretch/>
        </p:blipFill>
        <p:spPr>
          <a:xfrm>
            <a:off x="4316040" y="1618560"/>
            <a:ext cx="420120" cy="420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0" name="Text 15"/>
          <p:cNvSpPr/>
          <p:nvPr/>
        </p:nvSpPr>
        <p:spPr>
          <a:xfrm>
            <a:off x="3785760" y="2377440"/>
            <a:ext cx="148104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FA6238"/>
                </a:solidFill>
                <a:effectLst/>
                <a:uFillTx/>
                <a:latin typeface="Arial"/>
                <a:ea typeface="Arial"/>
              </a:rPr>
              <a:t>3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16"/>
          <p:cNvSpPr/>
          <p:nvPr/>
        </p:nvSpPr>
        <p:spPr>
          <a:xfrm>
            <a:off x="3785760" y="2788920"/>
            <a:ext cx="14810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Inspect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17"/>
          <p:cNvSpPr/>
          <p:nvPr/>
        </p:nvSpPr>
        <p:spPr>
          <a:xfrm>
            <a:off x="3895200" y="3200400"/>
            <a:ext cx="137124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 dirty="0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Complete the inspection  referencing the </a:t>
            </a:r>
            <a:br>
              <a:rPr lang="en-US" sz="1300" b="0" u="none" strike="noStrike" dirty="0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</a:br>
            <a:r>
              <a:rPr lang="en-US" sz="1300" b="0" u="none" strike="noStrike" dirty="0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on board checklist</a:t>
            </a:r>
            <a:endParaRPr lang="en-US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Shape 18"/>
          <p:cNvSpPr/>
          <p:nvPr/>
        </p:nvSpPr>
        <p:spPr>
          <a:xfrm>
            <a:off x="5449680" y="1143000"/>
            <a:ext cx="1481040" cy="3017160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 w="12700">
            <a:solidFill>
              <a:srgbClr val="D1D5DB"/>
            </a:solidFill>
            <a:round/>
          </a:ln>
          <a:effectLst>
            <a:outerShdw blurRad="76320" dist="25560" dir="5400000" algn="bl" rotWithShape="0">
              <a:srgbClr val="000000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Shape 19"/>
          <p:cNvSpPr/>
          <p:nvPr/>
        </p:nvSpPr>
        <p:spPr>
          <a:xfrm>
            <a:off x="5779080" y="1417320"/>
            <a:ext cx="822600" cy="822600"/>
          </a:xfrm>
          <a:prstGeom prst="ellipse">
            <a:avLst/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45" name="Image 4" descr="preencoded.png"/>
          <p:cNvPicPr/>
          <p:nvPr/>
        </p:nvPicPr>
        <p:blipFill>
          <a:blip r:embed="rId7"/>
          <a:stretch/>
        </p:blipFill>
        <p:spPr>
          <a:xfrm>
            <a:off x="5980320" y="1618560"/>
            <a:ext cx="420120" cy="420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46" name="Text 20"/>
          <p:cNvSpPr/>
          <p:nvPr/>
        </p:nvSpPr>
        <p:spPr>
          <a:xfrm>
            <a:off x="5449680" y="2377440"/>
            <a:ext cx="148104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FA6238"/>
                </a:solidFill>
                <a:effectLst/>
                <a:uFillTx/>
                <a:latin typeface="Arial"/>
                <a:ea typeface="Arial"/>
              </a:rPr>
              <a:t>4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Text 21"/>
          <p:cNvSpPr/>
          <p:nvPr/>
        </p:nvSpPr>
        <p:spPr>
          <a:xfrm>
            <a:off x="5449680" y="2788920"/>
            <a:ext cx="14810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Note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Text 22"/>
          <p:cNvSpPr/>
          <p:nvPr/>
        </p:nvSpPr>
        <p:spPr>
          <a:xfrm>
            <a:off x="5559480" y="3200400"/>
            <a:ext cx="1261440" cy="567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 dirty="0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Document deficiencies</a:t>
            </a:r>
            <a:endParaRPr lang="en-US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9" name="Shape 23"/>
          <p:cNvSpPr/>
          <p:nvPr/>
        </p:nvSpPr>
        <p:spPr>
          <a:xfrm>
            <a:off x="7113960" y="1143000"/>
            <a:ext cx="1481040" cy="3017160"/>
          </a:xfrm>
          <a:prstGeom prst="roundRect">
            <a:avLst>
              <a:gd name="adj" fmla="val 6173"/>
            </a:avLst>
          </a:prstGeom>
          <a:solidFill>
            <a:srgbClr val="FFFFFF"/>
          </a:solidFill>
          <a:ln w="12700">
            <a:solidFill>
              <a:srgbClr val="D1D5DB"/>
            </a:solidFill>
            <a:round/>
          </a:ln>
          <a:effectLst>
            <a:outerShdw blurRad="76320" dist="25560" dir="5400000" algn="bl" rotWithShape="0">
              <a:srgbClr val="000000">
                <a:alpha val="12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Shape 24"/>
          <p:cNvSpPr/>
          <p:nvPr/>
        </p:nvSpPr>
        <p:spPr>
          <a:xfrm>
            <a:off x="7443360" y="1417320"/>
            <a:ext cx="822600" cy="822600"/>
          </a:xfrm>
          <a:prstGeom prst="ellipse">
            <a:avLst/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51" name="Image 5" descr="preencoded.png"/>
          <p:cNvPicPr/>
          <p:nvPr/>
        </p:nvPicPr>
        <p:blipFill>
          <a:blip r:embed="rId8"/>
          <a:stretch/>
        </p:blipFill>
        <p:spPr>
          <a:xfrm>
            <a:off x="7644240" y="1618560"/>
            <a:ext cx="420120" cy="4201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2" name="Text 25"/>
          <p:cNvSpPr/>
          <p:nvPr/>
        </p:nvSpPr>
        <p:spPr>
          <a:xfrm>
            <a:off x="7113960" y="2377440"/>
            <a:ext cx="148104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FA6238"/>
                </a:solidFill>
                <a:effectLst/>
                <a:uFillTx/>
                <a:latin typeface="Arial"/>
                <a:ea typeface="Arial"/>
              </a:rPr>
              <a:t>5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26"/>
          <p:cNvSpPr/>
          <p:nvPr/>
        </p:nvSpPr>
        <p:spPr>
          <a:xfrm>
            <a:off x="7113960" y="2788920"/>
            <a:ext cx="148104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Sign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27"/>
          <p:cNvSpPr/>
          <p:nvPr/>
        </p:nvSpPr>
        <p:spPr>
          <a:xfrm>
            <a:off x="7223760" y="3154320"/>
            <a:ext cx="1261440" cy="1005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 dirty="0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Sign, add your name</a:t>
            </a:r>
            <a:br>
              <a:rPr lang="en-US" sz="1300" b="0" u="none" strike="noStrike" dirty="0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</a:br>
            <a:br>
              <a:rPr lang="en-US" sz="1300" b="1" u="none" strike="noStrike" dirty="0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</a:br>
            <a:r>
              <a:rPr lang="en-US" sz="1300" b="1" u="none" strike="noStrike" dirty="0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SELECT</a:t>
            </a: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dirty="0">
                <a:solidFill>
                  <a:srgbClr val="6B7280"/>
                </a:solidFill>
                <a:latin typeface="Arial"/>
                <a:ea typeface="Arial"/>
              </a:rPr>
              <a:t> </a:t>
            </a:r>
            <a:r>
              <a:rPr lang="en-US" sz="1300" b="0" u="none" strike="noStrike" dirty="0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 PASS or FAIL</a:t>
            </a:r>
            <a:endParaRPr lang="en-US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Text 28"/>
          <p:cNvSpPr/>
          <p:nvPr/>
        </p:nvSpPr>
        <p:spPr>
          <a:xfrm>
            <a:off x="457200" y="4316040"/>
            <a:ext cx="82292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i="1" u="none" strike="noStrike" dirty="0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It only takes a few minutes and must be done before you use the equipment.</a:t>
            </a:r>
            <a:endParaRPr lang="en-US" sz="13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0"/>
          <p:cNvSpPr/>
          <p:nvPr/>
        </p:nvSpPr>
        <p:spPr>
          <a:xfrm>
            <a:off x="548640" y="22860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 spc="201">
                <a:solidFill>
                  <a:srgbClr val="FA6238"/>
                </a:solidFill>
                <a:effectLst/>
                <a:uFillTx/>
                <a:latin typeface="Arial"/>
                <a:ea typeface="Arial"/>
              </a:rPr>
              <a:t>STEP 1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1"/>
          <p:cNvSpPr/>
          <p:nvPr/>
        </p:nvSpPr>
        <p:spPr>
          <a:xfrm>
            <a:off x="548640" y="457200"/>
            <a:ext cx="658332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Scan the QR Code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58" name="Image 0" descr="logo_black.png"/>
          <p:cNvPicPr/>
          <p:nvPr/>
        </p:nvPicPr>
        <p:blipFill>
          <a:blip r:embed="rId3"/>
          <a:stretch/>
        </p:blipFill>
        <p:spPr>
          <a:xfrm>
            <a:off x="7772400" y="274320"/>
            <a:ext cx="914040" cy="229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59" name="Text 2"/>
          <p:cNvSpPr/>
          <p:nvPr/>
        </p:nvSpPr>
        <p:spPr>
          <a:xfrm>
            <a:off x="4572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eohs.tv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0" name="Text 3"/>
          <p:cNvSpPr/>
          <p:nvPr/>
        </p:nvSpPr>
        <p:spPr>
          <a:xfrm>
            <a:off x="68580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3 / 9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1" name="Shape 4"/>
          <p:cNvSpPr/>
          <p:nvPr/>
        </p:nvSpPr>
        <p:spPr>
          <a:xfrm>
            <a:off x="548640" y="1097280"/>
            <a:ext cx="3108600" cy="3474360"/>
          </a:xfrm>
          <a:prstGeom prst="roundRect">
            <a:avLst>
              <a:gd name="adj" fmla="val 2941"/>
            </a:avLst>
          </a:prstGeom>
          <a:solidFill>
            <a:srgbClr val="FFFFFF"/>
          </a:solidFill>
          <a:ln w="12700">
            <a:solidFill>
              <a:srgbClr val="D1D5D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2" name="Image 1" descr="qr.png"/>
          <p:cNvPicPr/>
          <p:nvPr/>
        </p:nvPicPr>
        <p:blipFill>
          <a:blip r:embed="rId4"/>
          <a:stretch/>
        </p:blipFill>
        <p:spPr>
          <a:xfrm>
            <a:off x="822960" y="1280160"/>
            <a:ext cx="2559960" cy="27244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3" name="Text 5"/>
          <p:cNvSpPr/>
          <p:nvPr/>
        </p:nvSpPr>
        <p:spPr>
          <a:xfrm>
            <a:off x="4114800" y="1188720"/>
            <a:ext cx="4571640" cy="2742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spcAft>
                <a:spcPts val="1001"/>
              </a:spcAft>
              <a:tabLst>
                <a:tab pos="0" algn="l"/>
              </a:tabLst>
            </a:pPr>
            <a:r>
              <a:rPr lang="en-US" sz="1600" b="1" dirty="0">
                <a:solidFill>
                  <a:srgbClr val="374151"/>
                </a:solidFill>
                <a:latin typeface="Arial"/>
                <a:ea typeface="Arial"/>
              </a:rPr>
              <a:t>Locate inspection</a:t>
            </a:r>
            <a:r>
              <a:rPr lang="en-US" sz="1600" b="1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sticker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– every piece of equipment has an eOHS QR code on it.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1001"/>
              </a:spcAft>
              <a:tabLst>
                <a:tab pos="0" algn="l"/>
              </a:tabLst>
            </a:pPr>
            <a:r>
              <a:rPr lang="en-US" sz="1600" b="1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Open your phone camera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– no app or login needed.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1001"/>
              </a:spcAft>
              <a:tabLst>
                <a:tab pos="0" algn="l"/>
              </a:tabLst>
            </a:pPr>
            <a:r>
              <a:rPr lang="en-US" sz="1600" b="1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Point &amp; tap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– hold </a:t>
            </a:r>
            <a:r>
              <a:rPr lang="en-US" sz="1600" dirty="0">
                <a:solidFill>
                  <a:srgbClr val="374151"/>
                </a:solidFill>
                <a:latin typeface="Arial"/>
                <a:ea typeface="Arial"/>
              </a:rPr>
              <a:t>your 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camera over the code and tap the link.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1001"/>
              </a:spcAft>
              <a:tabLst>
                <a:tab pos="0" algn="l"/>
              </a:tabLst>
            </a:pPr>
            <a:r>
              <a:rPr lang="en-US" sz="1600" b="1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The inspection page will open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Shape 6"/>
          <p:cNvSpPr/>
          <p:nvPr/>
        </p:nvSpPr>
        <p:spPr>
          <a:xfrm>
            <a:off x="4114800" y="3840480"/>
            <a:ext cx="4571640" cy="639720"/>
          </a:xfrm>
          <a:prstGeom prst="roundRect">
            <a:avLst>
              <a:gd name="adj" fmla="val 11429"/>
            </a:avLst>
          </a:prstGeom>
          <a:solidFill>
            <a:srgbClr val="FEEAE3"/>
          </a:solidFill>
          <a:ln w="12700">
            <a:solidFill>
              <a:srgbClr val="FEEAE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5" name="Image 2" descr="preencoded.png"/>
          <p:cNvPicPr/>
          <p:nvPr/>
        </p:nvPicPr>
        <p:blipFill>
          <a:blip r:embed="rId5"/>
          <a:stretch/>
        </p:blipFill>
        <p:spPr>
          <a:xfrm>
            <a:off x="4297680" y="3996000"/>
            <a:ext cx="319680" cy="31968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66" name="Text 7"/>
          <p:cNvSpPr/>
          <p:nvPr/>
        </p:nvSpPr>
        <p:spPr>
          <a:xfrm>
            <a:off x="4754880" y="3968640"/>
            <a:ext cx="3840120" cy="383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dirty="0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Code damaged or missing? </a:t>
            </a:r>
            <a:r>
              <a:rPr lang="en-US" sz="1400" b="1" dirty="0">
                <a:solidFill>
                  <a:srgbClr val="1F2937"/>
                </a:solidFill>
                <a:latin typeface="Arial"/>
                <a:ea typeface="Arial"/>
              </a:rPr>
              <a:t>Notify</a:t>
            </a:r>
            <a:r>
              <a:rPr lang="en-US" sz="1400" b="1" u="none" strike="noStrike" dirty="0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 your supervisor or JHSC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 0"/>
          <p:cNvSpPr/>
          <p:nvPr/>
        </p:nvSpPr>
        <p:spPr>
          <a:xfrm>
            <a:off x="548640" y="22860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 spc="201">
                <a:solidFill>
                  <a:srgbClr val="FA6238"/>
                </a:solidFill>
                <a:effectLst/>
                <a:uFillTx/>
                <a:latin typeface="Arial"/>
                <a:ea typeface="Arial"/>
              </a:rPr>
              <a:t>STEP 2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Text 1"/>
          <p:cNvSpPr/>
          <p:nvPr/>
        </p:nvSpPr>
        <p:spPr>
          <a:xfrm>
            <a:off x="548640" y="457200"/>
            <a:ext cx="658332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Pick the Equipment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69" name="Image 0" descr="logo_black.png"/>
          <p:cNvPicPr/>
          <p:nvPr/>
        </p:nvPicPr>
        <p:blipFill>
          <a:blip r:embed="rId3"/>
          <a:stretch/>
        </p:blipFill>
        <p:spPr>
          <a:xfrm>
            <a:off x="7772400" y="274320"/>
            <a:ext cx="914040" cy="229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70" name="Text 2"/>
          <p:cNvSpPr/>
          <p:nvPr/>
        </p:nvSpPr>
        <p:spPr>
          <a:xfrm>
            <a:off x="4572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eohs.tv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3"/>
          <p:cNvSpPr/>
          <p:nvPr/>
        </p:nvSpPr>
        <p:spPr>
          <a:xfrm>
            <a:off x="68580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4 / 9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Shape 4"/>
          <p:cNvSpPr/>
          <p:nvPr/>
        </p:nvSpPr>
        <p:spPr>
          <a:xfrm>
            <a:off x="5394960" y="1051560"/>
            <a:ext cx="2925720" cy="3611520"/>
          </a:xfrm>
          <a:prstGeom prst="roundRect">
            <a:avLst>
              <a:gd name="adj" fmla="val 6250"/>
            </a:avLst>
          </a:prstGeom>
          <a:solidFill>
            <a:srgbClr val="1F2937"/>
          </a:solidFill>
          <a:ln w="12700">
            <a:solidFill>
              <a:srgbClr val="1F2937"/>
            </a:solidFill>
            <a:round/>
          </a:ln>
          <a:effectLst>
            <a:outerShdw blurRad="101520" dist="38160" dir="5400000" algn="bl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3" name="Shape 5"/>
          <p:cNvSpPr/>
          <p:nvPr/>
        </p:nvSpPr>
        <p:spPr>
          <a:xfrm>
            <a:off x="5504760" y="1325880"/>
            <a:ext cx="2706120" cy="315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4" name="Shape 6"/>
          <p:cNvSpPr/>
          <p:nvPr/>
        </p:nvSpPr>
        <p:spPr>
          <a:xfrm>
            <a:off x="5504760" y="1325880"/>
            <a:ext cx="2706120" cy="319680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7"/>
          <p:cNvSpPr/>
          <p:nvPr/>
        </p:nvSpPr>
        <p:spPr>
          <a:xfrm>
            <a:off x="5577840" y="1325880"/>
            <a:ext cx="9140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i="1" u="none" strike="noStrike">
                <a:solidFill>
                  <a:srgbClr val="000000"/>
                </a:solidFill>
                <a:effectLst/>
                <a:uFillTx/>
                <a:latin typeface="Arial Black"/>
                <a:ea typeface="Arial Black"/>
              </a:rPr>
              <a:t>eOHS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Text 8"/>
          <p:cNvSpPr/>
          <p:nvPr/>
        </p:nvSpPr>
        <p:spPr>
          <a:xfrm>
            <a:off x="5504760" y="1783080"/>
            <a:ext cx="270612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Loose Ends Equipment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Text 9"/>
          <p:cNvSpPr/>
          <p:nvPr/>
        </p:nvSpPr>
        <p:spPr>
          <a:xfrm>
            <a:off x="5504760" y="2103120"/>
            <a:ext cx="270612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1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Pick the Equipment: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8" name="Shape 10"/>
          <p:cNvSpPr/>
          <p:nvPr/>
        </p:nvSpPr>
        <p:spPr>
          <a:xfrm>
            <a:off x="5687640" y="2514600"/>
            <a:ext cx="2340360" cy="594000"/>
          </a:xfrm>
          <a:prstGeom prst="roundRect">
            <a:avLst>
              <a:gd name="adj" fmla="val 7692"/>
            </a:avLst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11"/>
          <p:cNvSpPr/>
          <p:nvPr/>
        </p:nvSpPr>
        <p:spPr>
          <a:xfrm>
            <a:off x="5687640" y="2514600"/>
            <a:ext cx="2340360" cy="59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SkyJack Construction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SN/123456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Shape 12"/>
          <p:cNvSpPr/>
          <p:nvPr/>
        </p:nvSpPr>
        <p:spPr>
          <a:xfrm>
            <a:off x="5687640" y="3291840"/>
            <a:ext cx="2340360" cy="594000"/>
          </a:xfrm>
          <a:prstGeom prst="roundRect">
            <a:avLst>
              <a:gd name="adj" fmla="val 7692"/>
            </a:avLst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1" name="Text 13"/>
          <p:cNvSpPr/>
          <p:nvPr/>
        </p:nvSpPr>
        <p:spPr>
          <a:xfrm>
            <a:off x="5687640" y="3291840"/>
            <a:ext cx="2340360" cy="5940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Workplace Inspection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SN/Carp Shop and Studio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2" name="Shape 14"/>
          <p:cNvSpPr/>
          <p:nvPr/>
        </p:nvSpPr>
        <p:spPr>
          <a:xfrm>
            <a:off x="7525440" y="2697480"/>
            <a:ext cx="365400" cy="365400"/>
          </a:xfrm>
          <a:prstGeom prst="ellipse">
            <a:avLst/>
          </a:prstGeom>
          <a:solidFill>
            <a:srgbClr val="FFFFFF">
              <a:alpha val="60000"/>
            </a:srgbClr>
          </a:solidFill>
          <a:ln w="25400">
            <a:solidFill>
              <a:srgbClr val="1F293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Text 15"/>
          <p:cNvSpPr/>
          <p:nvPr/>
        </p:nvSpPr>
        <p:spPr>
          <a:xfrm>
            <a:off x="548640" y="1188720"/>
            <a:ext cx="4571640" cy="15087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spcAft>
                <a:spcPts val="1001"/>
              </a:spcAft>
              <a:tabLst>
                <a:tab pos="0" algn="l"/>
              </a:tabLst>
            </a:pPr>
            <a:r>
              <a:rPr lang="en-US" sz="1600" b="1" dirty="0">
                <a:solidFill>
                  <a:srgbClr val="374151"/>
                </a:solidFill>
                <a:latin typeface="Arial"/>
                <a:ea typeface="Arial"/>
              </a:rPr>
              <a:t>Select the tab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that matches the equipment </a:t>
            </a:r>
            <a:r>
              <a:rPr lang="en-US" sz="1600" dirty="0">
                <a:solidFill>
                  <a:srgbClr val="374151"/>
                </a:solidFill>
                <a:latin typeface="Arial"/>
                <a:ea typeface="Arial"/>
              </a:rPr>
              <a:t>you are inspecting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1001"/>
              </a:spcAft>
              <a:tabLst>
                <a:tab pos="0" algn="l"/>
              </a:tabLst>
            </a:pPr>
            <a:r>
              <a:rPr lang="en-US" sz="1600" b="1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Confirm the serial number (SN)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 matches the unit.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1001"/>
              </a:spcAft>
              <a:tabLst>
                <a:tab pos="0" algn="l"/>
              </a:tabLst>
            </a:pP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Shape 16"/>
          <p:cNvSpPr/>
          <p:nvPr/>
        </p:nvSpPr>
        <p:spPr>
          <a:xfrm>
            <a:off x="548640" y="3611880"/>
            <a:ext cx="4571640" cy="822600"/>
          </a:xfrm>
          <a:prstGeom prst="roundRect">
            <a:avLst>
              <a:gd name="adj" fmla="val 8889"/>
            </a:avLst>
          </a:prstGeom>
          <a:solidFill>
            <a:srgbClr val="FEEAE3"/>
          </a:solidFill>
          <a:ln w="12700">
            <a:solidFill>
              <a:srgbClr val="FEEAE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5" name="Text 17"/>
          <p:cNvSpPr/>
          <p:nvPr/>
        </p:nvSpPr>
        <p:spPr>
          <a:xfrm>
            <a:off x="731520" y="3611880"/>
            <a:ext cx="420588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A6238"/>
                </a:solidFill>
                <a:effectLst/>
                <a:uFillTx/>
                <a:latin typeface="Arial"/>
                <a:ea typeface="Arial"/>
              </a:rPr>
              <a:t>Example: </a:t>
            </a:r>
            <a:r>
              <a:rPr lang="en-US" sz="14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SkyJack Construction (SN/123456) opens the Forklift Inspection checklist.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Text 0"/>
          <p:cNvSpPr/>
          <p:nvPr/>
        </p:nvSpPr>
        <p:spPr>
          <a:xfrm>
            <a:off x="548640" y="22860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 spc="201">
                <a:solidFill>
                  <a:srgbClr val="FA6238"/>
                </a:solidFill>
                <a:effectLst/>
                <a:uFillTx/>
                <a:latin typeface="Arial"/>
                <a:ea typeface="Arial"/>
              </a:rPr>
              <a:t>STEP 3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Text 1"/>
          <p:cNvSpPr/>
          <p:nvPr/>
        </p:nvSpPr>
        <p:spPr>
          <a:xfrm>
            <a:off x="548640" y="456840"/>
            <a:ext cx="6583320" cy="411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 dirty="0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Inspect Using the Checklist</a:t>
            </a:r>
            <a:endParaRPr lang="en-US" sz="2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88" name="Image 0" descr="logo_black.png"/>
          <p:cNvPicPr/>
          <p:nvPr/>
        </p:nvPicPr>
        <p:blipFill>
          <a:blip r:embed="rId3"/>
          <a:stretch/>
        </p:blipFill>
        <p:spPr>
          <a:xfrm>
            <a:off x="7772400" y="274320"/>
            <a:ext cx="914040" cy="229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89" name="Text 2"/>
          <p:cNvSpPr/>
          <p:nvPr/>
        </p:nvSpPr>
        <p:spPr>
          <a:xfrm>
            <a:off x="4572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eohs.tv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3"/>
          <p:cNvSpPr/>
          <p:nvPr/>
        </p:nvSpPr>
        <p:spPr>
          <a:xfrm>
            <a:off x="68580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5 / 9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Text 4"/>
          <p:cNvSpPr/>
          <p:nvPr/>
        </p:nvSpPr>
        <p:spPr>
          <a:xfrm>
            <a:off x="548640" y="868320"/>
            <a:ext cx="8046360" cy="658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dirty="0">
                <a:solidFill>
                  <a:srgbClr val="374151"/>
                </a:solidFill>
                <a:latin typeface="Arial"/>
                <a:ea typeface="Arial"/>
              </a:rPr>
              <a:t>Confirm the correct </a:t>
            </a:r>
            <a:r>
              <a:rPr lang="en-US" sz="15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checklist appears on the screen. If checklist is unavailable defer to the onboard checklist located in the document pouch. Complete checklist one item at a time. </a:t>
            </a:r>
            <a:br>
              <a:rPr lang="en-US" sz="15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</a:br>
            <a:r>
              <a:rPr lang="en-US" sz="15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Example: Forklift</a:t>
            </a:r>
            <a:endParaRPr lang="en-US" sz="15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5"/>
          <p:cNvSpPr/>
          <p:nvPr/>
        </p:nvSpPr>
        <p:spPr>
          <a:xfrm>
            <a:off x="548640" y="1600200"/>
            <a:ext cx="2559960" cy="2422800"/>
          </a:xfrm>
          <a:prstGeom prst="roundRect">
            <a:avLst>
              <a:gd name="adj" fmla="val 3774"/>
            </a:avLst>
          </a:prstGeom>
          <a:solidFill>
            <a:srgbClr val="F3F4F6"/>
          </a:solidFill>
          <a:ln w="12700">
            <a:solidFill>
              <a:srgbClr val="D1D5D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3" name="Shape 6"/>
          <p:cNvSpPr/>
          <p:nvPr/>
        </p:nvSpPr>
        <p:spPr>
          <a:xfrm>
            <a:off x="731520" y="1783080"/>
            <a:ext cx="2194200" cy="411120"/>
          </a:xfrm>
          <a:prstGeom prst="roundRect">
            <a:avLst>
              <a:gd name="adj" fmla="val 13333"/>
            </a:avLst>
          </a:prstGeom>
          <a:solidFill>
            <a:srgbClr val="1F2937"/>
          </a:solidFill>
          <a:ln w="12700">
            <a:solidFill>
              <a:srgbClr val="1F293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7"/>
          <p:cNvSpPr/>
          <p:nvPr/>
        </p:nvSpPr>
        <p:spPr>
          <a:xfrm>
            <a:off x="731520" y="1783080"/>
            <a:ext cx="21942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Before Starting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Text 8"/>
          <p:cNvSpPr/>
          <p:nvPr/>
        </p:nvSpPr>
        <p:spPr>
          <a:xfrm>
            <a:off x="777240" y="2331720"/>
            <a:ext cx="2148480" cy="169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937"/>
              </a:buClr>
              <a:buFont typeface="OpenSymbol"/>
              <a:buChar char="✓"/>
            </a:pPr>
            <a:r>
              <a:rPr lang="en-US" sz="13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Fuel / fluid levels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937"/>
              </a:buClr>
              <a:buFont typeface="OpenSymbol"/>
              <a:buChar char="✓"/>
            </a:pPr>
            <a:r>
              <a:rPr lang="en-US" sz="13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Leaks (fuel, oil, hyd.)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937"/>
              </a:buClr>
              <a:buFont typeface="OpenSymbol"/>
              <a:buChar char="✓"/>
            </a:pPr>
            <a:r>
              <a:rPr lang="en-US" sz="13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Tires &amp; pressure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937"/>
              </a:buClr>
              <a:buFont typeface="OpenSymbol"/>
              <a:buChar char="✓"/>
            </a:pPr>
            <a:r>
              <a:rPr lang="en-US" sz="13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Forks &amp; attachments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937"/>
              </a:buClr>
              <a:buFont typeface="OpenSymbol"/>
              <a:buChar char="✓"/>
            </a:pPr>
            <a:r>
              <a:rPr lang="en-US" sz="13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Capacity plate readable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Shape 9"/>
          <p:cNvSpPr/>
          <p:nvPr/>
        </p:nvSpPr>
        <p:spPr>
          <a:xfrm>
            <a:off x="3291840" y="1600200"/>
            <a:ext cx="2559960" cy="2422800"/>
          </a:xfrm>
          <a:prstGeom prst="roundRect">
            <a:avLst>
              <a:gd name="adj" fmla="val 3774"/>
            </a:avLst>
          </a:prstGeom>
          <a:solidFill>
            <a:srgbClr val="F3F4F6"/>
          </a:solidFill>
          <a:ln w="12700">
            <a:solidFill>
              <a:srgbClr val="D1D5D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7" name="Shape 10"/>
          <p:cNvSpPr/>
          <p:nvPr/>
        </p:nvSpPr>
        <p:spPr>
          <a:xfrm>
            <a:off x="3474720" y="1783080"/>
            <a:ext cx="2194200" cy="411120"/>
          </a:xfrm>
          <a:prstGeom prst="roundRect">
            <a:avLst>
              <a:gd name="adj" fmla="val 13333"/>
            </a:avLst>
          </a:prstGeom>
          <a:solidFill>
            <a:srgbClr val="1F2937"/>
          </a:solidFill>
          <a:ln w="12700">
            <a:solidFill>
              <a:srgbClr val="1F293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11"/>
          <p:cNvSpPr/>
          <p:nvPr/>
        </p:nvSpPr>
        <p:spPr>
          <a:xfrm>
            <a:off x="3474720" y="1783080"/>
            <a:ext cx="21942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Safety Features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Text 12"/>
          <p:cNvSpPr/>
          <p:nvPr/>
        </p:nvSpPr>
        <p:spPr>
          <a:xfrm>
            <a:off x="3520440" y="2331720"/>
            <a:ext cx="2148480" cy="169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937"/>
              </a:buClr>
              <a:buFont typeface="OpenSymbol"/>
              <a:buChar char="✓"/>
            </a:pPr>
            <a:r>
              <a:rPr lang="en-US" sz="13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Seat belt working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937"/>
              </a:buClr>
              <a:buFont typeface="OpenSymbol"/>
              <a:buChar char="✓"/>
            </a:pPr>
            <a:r>
              <a:rPr lang="en-US" sz="13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Overhead guard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937"/>
              </a:buClr>
              <a:buFont typeface="OpenSymbol"/>
              <a:buChar char="✓"/>
            </a:pPr>
            <a:r>
              <a:rPr lang="en-US" sz="13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Load backrest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937"/>
              </a:buClr>
              <a:buFont typeface="OpenSymbol"/>
              <a:buChar char="✓"/>
            </a:pPr>
            <a:r>
              <a:rPr lang="en-US" sz="13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Fire extinguisher full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937"/>
              </a:buClr>
              <a:buFont typeface="OpenSymbol"/>
              <a:buChar char="✓"/>
            </a:pPr>
            <a:r>
              <a:rPr lang="en-US" sz="13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Lights, horn &amp; wipers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Shape 13"/>
          <p:cNvSpPr/>
          <p:nvPr/>
        </p:nvSpPr>
        <p:spPr>
          <a:xfrm>
            <a:off x="6035040" y="1600200"/>
            <a:ext cx="2559960" cy="2422800"/>
          </a:xfrm>
          <a:prstGeom prst="roundRect">
            <a:avLst>
              <a:gd name="adj" fmla="val 3774"/>
            </a:avLst>
          </a:prstGeom>
          <a:solidFill>
            <a:srgbClr val="F3F4F6"/>
          </a:solidFill>
          <a:ln w="12700">
            <a:solidFill>
              <a:srgbClr val="D1D5D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1" name="Shape 14"/>
          <p:cNvSpPr/>
          <p:nvPr/>
        </p:nvSpPr>
        <p:spPr>
          <a:xfrm>
            <a:off x="6217920" y="1783080"/>
            <a:ext cx="2194200" cy="411120"/>
          </a:xfrm>
          <a:prstGeom prst="roundRect">
            <a:avLst>
              <a:gd name="adj" fmla="val 13333"/>
            </a:avLst>
          </a:prstGeom>
          <a:solidFill>
            <a:srgbClr val="1F2937"/>
          </a:solidFill>
          <a:ln w="12700">
            <a:solidFill>
              <a:srgbClr val="1F293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15"/>
          <p:cNvSpPr/>
          <p:nvPr/>
        </p:nvSpPr>
        <p:spPr>
          <a:xfrm>
            <a:off x="6217920" y="1783080"/>
            <a:ext cx="2194200" cy="4111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Running Checks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Text 16"/>
          <p:cNvSpPr/>
          <p:nvPr/>
        </p:nvSpPr>
        <p:spPr>
          <a:xfrm>
            <a:off x="6263640" y="2331720"/>
            <a:ext cx="2148480" cy="1691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937"/>
              </a:buClr>
              <a:buFont typeface="OpenSymbol"/>
              <a:buChar char="✓"/>
            </a:pPr>
            <a:r>
              <a:rPr lang="en-US" sz="13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Brakes (service &amp; park)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937"/>
              </a:buClr>
              <a:buFont typeface="OpenSymbol"/>
              <a:buChar char="✓"/>
            </a:pPr>
            <a:r>
              <a:rPr lang="en-US" sz="13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Steering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937"/>
              </a:buClr>
              <a:buFont typeface="OpenSymbol"/>
              <a:buChar char="✓"/>
            </a:pPr>
            <a:r>
              <a:rPr lang="en-US" sz="13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Hoist, lower &amp; tilt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937"/>
              </a:buClr>
              <a:buFont typeface="OpenSymbol"/>
              <a:buChar char="✓"/>
            </a:pPr>
            <a:r>
              <a:rPr lang="en-US" sz="13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Gauges working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601"/>
              </a:spcAft>
              <a:buClr>
                <a:srgbClr val="1F2937"/>
              </a:buClr>
              <a:buFont typeface="OpenSymbol"/>
              <a:buChar char="✓"/>
            </a:pPr>
            <a:r>
              <a:rPr lang="en-US" sz="13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Drive controls smooth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4" name="Image 1" descr="preencoded.png"/>
          <p:cNvPicPr/>
          <p:nvPr/>
        </p:nvPicPr>
        <p:blipFill>
          <a:blip r:embed="rId4"/>
          <a:stretch/>
        </p:blipFill>
        <p:spPr>
          <a:xfrm>
            <a:off x="548640" y="4206240"/>
            <a:ext cx="273960" cy="27396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5" name="Text 17"/>
          <p:cNvSpPr/>
          <p:nvPr/>
        </p:nvSpPr>
        <p:spPr>
          <a:xfrm>
            <a:off x="914400" y="4160520"/>
            <a:ext cx="768060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dirty="0">
                <a:solidFill>
                  <a:srgbClr val="DC3545"/>
                </a:solidFill>
                <a:effectLst/>
                <a:uFillTx/>
                <a:latin typeface="Arial"/>
                <a:ea typeface="Arial"/>
              </a:rPr>
              <a:t>Fuel </a:t>
            </a:r>
            <a:r>
              <a:rPr lang="en-US" sz="1400" b="1" u="none" strike="noStrike" dirty="0" err="1">
                <a:solidFill>
                  <a:srgbClr val="DC3545"/>
                </a:solidFill>
                <a:effectLst/>
                <a:uFillTx/>
                <a:latin typeface="Arial"/>
                <a:ea typeface="Arial"/>
              </a:rPr>
              <a:t>odour</a:t>
            </a:r>
            <a:r>
              <a:rPr lang="en-US" sz="1400" b="1" u="none" strike="noStrike" dirty="0">
                <a:solidFill>
                  <a:srgbClr val="DC3545"/>
                </a:solidFill>
                <a:effectLst/>
                <a:uFillTx/>
                <a:latin typeface="Arial"/>
                <a:ea typeface="Arial"/>
              </a:rPr>
              <a:t> or a serious defect? Do NOT start the equipment — </a:t>
            </a:r>
            <a:r>
              <a:rPr lang="en-US" sz="1400" b="1" dirty="0">
                <a:solidFill>
                  <a:srgbClr val="DC3545"/>
                </a:solidFill>
                <a:latin typeface="Arial"/>
                <a:ea typeface="Arial"/>
              </a:rPr>
              <a:t>FAIL</a:t>
            </a:r>
            <a:r>
              <a:rPr lang="en-US" sz="1400" b="1" u="none" strike="noStrike" dirty="0">
                <a:solidFill>
                  <a:srgbClr val="DC3545"/>
                </a:solidFill>
                <a:effectLst/>
                <a:uFillTx/>
                <a:latin typeface="Arial"/>
                <a:ea typeface="Arial"/>
              </a:rPr>
              <a:t> immediately.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Text 0"/>
          <p:cNvSpPr/>
          <p:nvPr/>
        </p:nvSpPr>
        <p:spPr>
          <a:xfrm>
            <a:off x="548640" y="22860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 spc="201">
                <a:solidFill>
                  <a:srgbClr val="FA6238"/>
                </a:solidFill>
                <a:effectLst/>
                <a:uFillTx/>
                <a:latin typeface="Arial"/>
                <a:ea typeface="Arial"/>
              </a:rPr>
              <a:t>STEP 4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1"/>
          <p:cNvSpPr/>
          <p:nvPr/>
        </p:nvSpPr>
        <p:spPr>
          <a:xfrm>
            <a:off x="548640" y="457200"/>
            <a:ext cx="658332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Add Your Notes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08" name="Image 0" descr="logo_black.png"/>
          <p:cNvPicPr/>
          <p:nvPr/>
        </p:nvPicPr>
        <p:blipFill>
          <a:blip r:embed="rId3"/>
          <a:stretch/>
        </p:blipFill>
        <p:spPr>
          <a:xfrm>
            <a:off x="7772400" y="274320"/>
            <a:ext cx="914040" cy="229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09" name="Text 2"/>
          <p:cNvSpPr/>
          <p:nvPr/>
        </p:nvSpPr>
        <p:spPr>
          <a:xfrm>
            <a:off x="4572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eohs.tv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Text 3"/>
          <p:cNvSpPr/>
          <p:nvPr/>
        </p:nvSpPr>
        <p:spPr>
          <a:xfrm>
            <a:off x="68580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6 / 9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Shape 4"/>
          <p:cNvSpPr/>
          <p:nvPr/>
        </p:nvSpPr>
        <p:spPr>
          <a:xfrm>
            <a:off x="548640" y="1051560"/>
            <a:ext cx="2925720" cy="3611520"/>
          </a:xfrm>
          <a:prstGeom prst="roundRect">
            <a:avLst>
              <a:gd name="adj" fmla="val 6250"/>
            </a:avLst>
          </a:prstGeom>
          <a:solidFill>
            <a:srgbClr val="1F2937"/>
          </a:solidFill>
          <a:ln w="12700">
            <a:solidFill>
              <a:srgbClr val="1F2937"/>
            </a:solidFill>
            <a:round/>
          </a:ln>
          <a:effectLst>
            <a:outerShdw blurRad="101520" dist="38160" dir="5400000" algn="bl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" name="Shape 5"/>
          <p:cNvSpPr/>
          <p:nvPr/>
        </p:nvSpPr>
        <p:spPr>
          <a:xfrm>
            <a:off x="658440" y="1325880"/>
            <a:ext cx="2706120" cy="315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Shape 6"/>
          <p:cNvSpPr/>
          <p:nvPr/>
        </p:nvSpPr>
        <p:spPr>
          <a:xfrm>
            <a:off x="658440" y="1325880"/>
            <a:ext cx="2706120" cy="319680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Text 7"/>
          <p:cNvSpPr/>
          <p:nvPr/>
        </p:nvSpPr>
        <p:spPr>
          <a:xfrm>
            <a:off x="731520" y="1325880"/>
            <a:ext cx="9140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i="1" u="none" strike="noStrike">
                <a:solidFill>
                  <a:srgbClr val="000000"/>
                </a:solidFill>
                <a:effectLst/>
                <a:uFillTx/>
                <a:latin typeface="Arial Black"/>
                <a:ea typeface="Arial Black"/>
              </a:rPr>
              <a:t>eOHS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Text 8"/>
          <p:cNvSpPr/>
          <p:nvPr/>
        </p:nvSpPr>
        <p:spPr>
          <a:xfrm>
            <a:off x="658440" y="1755720"/>
            <a:ext cx="270612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Forklift Inspection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6" name="Shape 9"/>
          <p:cNvSpPr/>
          <p:nvPr/>
        </p:nvSpPr>
        <p:spPr>
          <a:xfrm>
            <a:off x="841320" y="2103120"/>
            <a:ext cx="2340360" cy="822600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 10"/>
          <p:cNvSpPr/>
          <p:nvPr/>
        </p:nvSpPr>
        <p:spPr>
          <a:xfrm>
            <a:off x="841320" y="2103120"/>
            <a:ext cx="2340360" cy="822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i="1" u="none" strike="noStrike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checklist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Shape 11"/>
          <p:cNvSpPr/>
          <p:nvPr/>
        </p:nvSpPr>
        <p:spPr>
          <a:xfrm>
            <a:off x="841320" y="3063240"/>
            <a:ext cx="2340360" cy="1096920"/>
          </a:xfrm>
          <a:prstGeom prst="rect">
            <a:avLst/>
          </a:prstGeom>
          <a:solidFill>
            <a:srgbClr val="FFFFFF"/>
          </a:solidFill>
          <a:ln w="3175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Text 12"/>
          <p:cNvSpPr/>
          <p:nvPr/>
        </p:nvSpPr>
        <p:spPr>
          <a:xfrm>
            <a:off x="914400" y="3108960"/>
            <a:ext cx="2194200" cy="1005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Left rear tire looks low. Small hydraulic drip under mast.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13"/>
          <p:cNvSpPr/>
          <p:nvPr/>
        </p:nvSpPr>
        <p:spPr>
          <a:xfrm>
            <a:off x="3931919" y="1188720"/>
            <a:ext cx="4839547" cy="2925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>
              <a:spcAft>
                <a:spcPts val="1001"/>
              </a:spcAft>
              <a:tabLst>
                <a:tab pos="0" algn="l"/>
              </a:tabLst>
            </a:pPr>
            <a:r>
              <a:rPr lang="en-US" sz="1600" b="1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Use the notes box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(“</a:t>
            </a:r>
            <a:r>
              <a:rPr lang="en-US" sz="1600" b="0" i="1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make any relevant notes her</a:t>
            </a:r>
            <a:r>
              <a:rPr lang="en-US" sz="1600" i="1" dirty="0">
                <a:solidFill>
                  <a:srgbClr val="374151"/>
                </a:solidFill>
                <a:latin typeface="Arial"/>
                <a:ea typeface="Arial"/>
              </a:rPr>
              <a:t>e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”)</a:t>
            </a:r>
            <a:b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</a:b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to add all observations IE: hours, deficiencies </a:t>
            </a:r>
            <a:r>
              <a:rPr lang="en-US" sz="1600" b="0" u="none" strike="noStrike" dirty="0" err="1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etc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</a:t>
            </a:r>
            <a:b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</a:br>
            <a:b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</a:br>
            <a:r>
              <a:rPr lang="en-US" sz="1600" b="1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Note small issues also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— this will help trap potential issues early. IE ‘</a:t>
            </a:r>
            <a:r>
              <a:rPr lang="en-US" sz="1600" b="0" i="1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battery slow to charge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”</a:t>
            </a:r>
            <a:endParaRPr lang="en-US" sz="1600" dirty="0">
              <a:solidFill>
                <a:srgbClr val="000000"/>
              </a:solidFill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1001"/>
              </a:spcAft>
              <a:tabLst>
                <a:tab pos="0" algn="l"/>
              </a:tabLst>
            </a:pPr>
            <a:r>
              <a:rPr lang="en-US" sz="1600" b="1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Be specific: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what, where </a:t>
            </a:r>
            <a:r>
              <a:rPr lang="en-US" sz="1600" dirty="0" err="1">
                <a:solidFill>
                  <a:srgbClr val="374151"/>
                </a:solidFill>
                <a:latin typeface="Arial"/>
                <a:ea typeface="Arial"/>
              </a:rPr>
              <a:t>etc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1001"/>
              </a:spcAft>
              <a:tabLst>
                <a:tab pos="0" algn="l"/>
              </a:tabLst>
            </a:pPr>
            <a:r>
              <a:rPr lang="en-US" sz="1600" b="1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All good?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A short note like “</a:t>
            </a:r>
            <a:r>
              <a:rPr lang="en-US" sz="1600" b="0" i="1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No issues found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” or “</a:t>
            </a:r>
            <a:r>
              <a:rPr lang="en-US" sz="1600" b="0" i="1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Hours </a:t>
            </a:r>
            <a:r>
              <a:rPr lang="en-US" sz="1600" b="0" i="1" u="none" strike="noStrike" dirty="0" err="1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xxxxhrs</a:t>
            </a:r>
            <a:r>
              <a:rPr lang="en-US" sz="1600" dirty="0" err="1">
                <a:solidFill>
                  <a:srgbClr val="374151"/>
                </a:solidFill>
                <a:latin typeface="Arial"/>
                <a:ea typeface="Arial"/>
              </a:rPr>
              <a:t>”</a:t>
            </a:r>
            <a:r>
              <a:rPr lang="en-US" sz="1600" b="0" u="none" strike="noStrike" dirty="0" err="1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is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fine but not necessary unless required by manufacturer or rental company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 0"/>
          <p:cNvSpPr/>
          <p:nvPr/>
        </p:nvSpPr>
        <p:spPr>
          <a:xfrm>
            <a:off x="548640" y="228600"/>
            <a:ext cx="36572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100" b="1" u="none" strike="noStrike" spc="201">
                <a:solidFill>
                  <a:srgbClr val="FA6238"/>
                </a:solidFill>
                <a:effectLst/>
                <a:uFillTx/>
                <a:latin typeface="Arial"/>
                <a:ea typeface="Arial"/>
              </a:rPr>
              <a:t>STEP 5</a:t>
            </a:r>
            <a:endParaRPr lang="en-US" sz="1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Text 1"/>
          <p:cNvSpPr/>
          <p:nvPr/>
        </p:nvSpPr>
        <p:spPr>
          <a:xfrm>
            <a:off x="548640" y="457200"/>
            <a:ext cx="658332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Sign, Name &amp; Submit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23" name="Image 0" descr="logo_black.png"/>
          <p:cNvPicPr/>
          <p:nvPr/>
        </p:nvPicPr>
        <p:blipFill>
          <a:blip r:embed="rId3"/>
          <a:stretch/>
        </p:blipFill>
        <p:spPr>
          <a:xfrm>
            <a:off x="7772400" y="274320"/>
            <a:ext cx="914040" cy="229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24" name="Text 2"/>
          <p:cNvSpPr/>
          <p:nvPr/>
        </p:nvSpPr>
        <p:spPr>
          <a:xfrm>
            <a:off x="4572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eohs.tv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3"/>
          <p:cNvSpPr/>
          <p:nvPr/>
        </p:nvSpPr>
        <p:spPr>
          <a:xfrm>
            <a:off x="68580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7 / 9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Shape 4"/>
          <p:cNvSpPr/>
          <p:nvPr/>
        </p:nvSpPr>
        <p:spPr>
          <a:xfrm>
            <a:off x="5394960" y="1051560"/>
            <a:ext cx="2925720" cy="3611520"/>
          </a:xfrm>
          <a:prstGeom prst="roundRect">
            <a:avLst>
              <a:gd name="adj" fmla="val 6250"/>
            </a:avLst>
          </a:prstGeom>
          <a:solidFill>
            <a:srgbClr val="1F2937"/>
          </a:solidFill>
          <a:ln w="12700">
            <a:solidFill>
              <a:srgbClr val="1F2937"/>
            </a:solidFill>
            <a:round/>
          </a:ln>
          <a:effectLst>
            <a:outerShdw blurRad="101520" dist="38160" dir="5400000" algn="bl" rotWithShape="0">
              <a:srgbClr val="000000">
                <a:alpha val="25000"/>
              </a:srgbClr>
            </a:outerShdw>
          </a:effectLst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7" name="Shape 5"/>
          <p:cNvSpPr/>
          <p:nvPr/>
        </p:nvSpPr>
        <p:spPr>
          <a:xfrm>
            <a:off x="5504760" y="1325880"/>
            <a:ext cx="2706120" cy="3154320"/>
          </a:xfrm>
          <a:prstGeom prst="rect">
            <a:avLst/>
          </a:prstGeom>
          <a:solidFill>
            <a:srgbClr val="FFFFFF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8" name="Shape 6"/>
          <p:cNvSpPr/>
          <p:nvPr/>
        </p:nvSpPr>
        <p:spPr>
          <a:xfrm>
            <a:off x="5504760" y="1325880"/>
            <a:ext cx="2706120" cy="319680"/>
          </a:xfrm>
          <a:prstGeom prst="rect">
            <a:avLst/>
          </a:prstGeom>
          <a:solidFill>
            <a:srgbClr val="F3F4F6"/>
          </a:solidFill>
          <a:ln w="12700">
            <a:solidFill>
              <a:srgbClr val="D1D5DB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7"/>
          <p:cNvSpPr/>
          <p:nvPr/>
        </p:nvSpPr>
        <p:spPr>
          <a:xfrm>
            <a:off x="5577840" y="1325880"/>
            <a:ext cx="914040" cy="3196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1" i="1" u="none" strike="noStrike">
                <a:solidFill>
                  <a:srgbClr val="000000"/>
                </a:solidFill>
                <a:effectLst/>
                <a:uFillTx/>
                <a:latin typeface="Arial Black"/>
                <a:ea typeface="Arial Black"/>
              </a:rPr>
              <a:t>eOHS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Shape 8"/>
          <p:cNvSpPr/>
          <p:nvPr/>
        </p:nvSpPr>
        <p:spPr>
          <a:xfrm>
            <a:off x="5596200" y="1755720"/>
            <a:ext cx="2523240" cy="502560"/>
          </a:xfrm>
          <a:prstGeom prst="rect">
            <a:avLst/>
          </a:prstGeom>
          <a:solidFill>
            <a:srgbClr val="DC3545"/>
          </a:solidFill>
          <a:ln w="12700">
            <a:solidFill>
              <a:srgbClr val="DC354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1" name="Text 9"/>
          <p:cNvSpPr/>
          <p:nvPr/>
        </p:nvSpPr>
        <p:spPr>
          <a:xfrm>
            <a:off x="5641920" y="1755720"/>
            <a:ext cx="243180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By signing &amp; submitting this form, you agree that you have performed an inspection of this equipment.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2" name="Text 10"/>
          <p:cNvSpPr/>
          <p:nvPr/>
        </p:nvSpPr>
        <p:spPr>
          <a:xfrm>
            <a:off x="5596200" y="2377440"/>
            <a:ext cx="914040" cy="2282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Signature: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Shape 11"/>
          <p:cNvSpPr/>
          <p:nvPr/>
        </p:nvSpPr>
        <p:spPr>
          <a:xfrm>
            <a:off x="5596200" y="2606040"/>
            <a:ext cx="2523240" cy="776880"/>
          </a:xfrm>
          <a:prstGeom prst="rect">
            <a:avLst/>
          </a:prstGeom>
          <a:solidFill>
            <a:srgbClr val="FFFFFF"/>
          </a:solidFill>
          <a:ln w="12700">
            <a:solidFill>
              <a:srgbClr val="1F2937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12"/>
          <p:cNvSpPr/>
          <p:nvPr/>
        </p:nvSpPr>
        <p:spPr>
          <a:xfrm>
            <a:off x="5687640" y="2651760"/>
            <a:ext cx="2340360" cy="6854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0" i="1" u="none" strike="noStrike">
                <a:solidFill>
                  <a:srgbClr val="1F3A93"/>
                </a:solidFill>
                <a:effectLst/>
                <a:uFillTx/>
                <a:latin typeface="Segoe Script"/>
                <a:ea typeface="Segoe Script"/>
              </a:rPr>
              <a:t>J. Smith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13"/>
          <p:cNvSpPr/>
          <p:nvPr/>
        </p:nvSpPr>
        <p:spPr>
          <a:xfrm>
            <a:off x="5596200" y="3493080"/>
            <a:ext cx="82260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Your Name: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Shape 14"/>
          <p:cNvSpPr/>
          <p:nvPr/>
        </p:nvSpPr>
        <p:spPr>
          <a:xfrm>
            <a:off x="6419160" y="3493080"/>
            <a:ext cx="1700280" cy="273960"/>
          </a:xfrm>
          <a:prstGeom prst="rect">
            <a:avLst/>
          </a:prstGeom>
          <a:solidFill>
            <a:srgbClr val="FFFFFF"/>
          </a:solidFill>
          <a:ln w="12700">
            <a:solidFill>
              <a:srgbClr val="6B7280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15"/>
          <p:cNvSpPr/>
          <p:nvPr/>
        </p:nvSpPr>
        <p:spPr>
          <a:xfrm>
            <a:off x="6464880" y="3493080"/>
            <a:ext cx="1608840" cy="2739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000" b="0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Jane Smith</a:t>
            </a:r>
            <a:endParaRPr lang="en-US" sz="1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8" name="Shape 16"/>
          <p:cNvSpPr/>
          <p:nvPr/>
        </p:nvSpPr>
        <p:spPr>
          <a:xfrm>
            <a:off x="5596200" y="3931920"/>
            <a:ext cx="1215720" cy="365400"/>
          </a:xfrm>
          <a:prstGeom prst="roundRect">
            <a:avLst>
              <a:gd name="adj" fmla="val 12500"/>
            </a:avLst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17"/>
          <p:cNvSpPr/>
          <p:nvPr/>
        </p:nvSpPr>
        <p:spPr>
          <a:xfrm>
            <a:off x="5596200" y="3931920"/>
            <a:ext cx="12157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Pass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Shape 18"/>
          <p:cNvSpPr/>
          <p:nvPr/>
        </p:nvSpPr>
        <p:spPr>
          <a:xfrm>
            <a:off x="6903720" y="3931920"/>
            <a:ext cx="1215720" cy="365400"/>
          </a:xfrm>
          <a:prstGeom prst="roundRect">
            <a:avLst>
              <a:gd name="adj" fmla="val 12500"/>
            </a:avLst>
          </a:prstGeom>
          <a:solidFill>
            <a:srgbClr val="DC3545"/>
          </a:solidFill>
          <a:ln w="12700">
            <a:solidFill>
              <a:srgbClr val="DC354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19"/>
          <p:cNvSpPr/>
          <p:nvPr/>
        </p:nvSpPr>
        <p:spPr>
          <a:xfrm>
            <a:off x="6903720" y="3931920"/>
            <a:ext cx="1215720" cy="365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0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Fail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20"/>
          <p:cNvSpPr/>
          <p:nvPr/>
        </p:nvSpPr>
        <p:spPr>
          <a:xfrm>
            <a:off x="457200" y="1188720"/>
            <a:ext cx="4663080" cy="2194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defTabSz="914400">
              <a:lnSpc>
                <a:spcPct val="100000"/>
              </a:lnSpc>
              <a:spcAft>
                <a:spcPts val="1001"/>
              </a:spcAft>
              <a:tabLst>
                <a:tab pos="0" algn="l"/>
              </a:tabLst>
            </a:pPr>
            <a:r>
              <a:rPr lang="en-US" sz="1600" b="1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Sign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in the signature box with your finger.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1001"/>
              </a:spcAft>
              <a:tabLst>
                <a:tab pos="0" algn="l"/>
              </a:tabLst>
            </a:pPr>
            <a:r>
              <a:rPr lang="en-US" sz="1600" b="1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Type your full name.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spcAft>
                <a:spcPts val="1001"/>
              </a:spcAft>
              <a:tabLst>
                <a:tab pos="0" algn="l"/>
              </a:tabLst>
            </a:pPr>
            <a:r>
              <a:rPr lang="en-US" sz="1600" b="1" dirty="0">
                <a:solidFill>
                  <a:srgbClr val="374151"/>
                </a:solidFill>
                <a:latin typeface="Arial"/>
                <a:ea typeface="Arial"/>
              </a:rPr>
              <a:t>Select</a:t>
            </a:r>
            <a:r>
              <a:rPr lang="en-US" sz="1600" b="1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PASS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if </a:t>
            </a:r>
            <a:r>
              <a:rPr lang="en-US" sz="1600" dirty="0">
                <a:solidFill>
                  <a:srgbClr val="374151"/>
                </a:solidFill>
                <a:latin typeface="Arial"/>
                <a:ea typeface="Arial"/>
              </a:rPr>
              <a:t>equipment 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is safe to use</a:t>
            </a:r>
            <a:endParaRPr lang="en-US" sz="1600" dirty="0">
              <a:solidFill>
                <a:srgbClr val="374151"/>
              </a:solidFill>
              <a:latin typeface="Arial"/>
              <a:ea typeface="Arial"/>
            </a:endParaRPr>
          </a:p>
          <a:p>
            <a:pPr defTabSz="914400">
              <a:lnSpc>
                <a:spcPct val="100000"/>
              </a:lnSpc>
              <a:spcAft>
                <a:spcPts val="1001"/>
              </a:spcAft>
              <a:tabLst>
                <a:tab pos="0" algn="l"/>
              </a:tabLst>
            </a:pPr>
            <a:br>
              <a:rPr lang="en-US" sz="1600" dirty="0">
                <a:solidFill>
                  <a:srgbClr val="000000"/>
                </a:solidFill>
                <a:latin typeface="Arial"/>
              </a:rPr>
            </a:br>
            <a:r>
              <a:rPr lang="en-US" sz="1600" b="1" dirty="0">
                <a:solidFill>
                  <a:srgbClr val="374151"/>
                </a:solidFill>
                <a:latin typeface="Arial"/>
                <a:ea typeface="Arial"/>
              </a:rPr>
              <a:t>Select</a:t>
            </a:r>
            <a:r>
              <a:rPr lang="en-US" sz="1600" b="1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FAIL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if </a:t>
            </a:r>
            <a:r>
              <a:rPr lang="en-US" sz="1600" dirty="0">
                <a:solidFill>
                  <a:srgbClr val="374151"/>
                </a:solidFill>
                <a:latin typeface="Arial"/>
                <a:ea typeface="Arial"/>
              </a:rPr>
              <a:t>equipment</a:t>
            </a:r>
            <a: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  <a:t> is unsafe or needs repair</a:t>
            </a:r>
            <a:b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</a:br>
            <a:b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</a:br>
            <a:b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</a:br>
            <a:br>
              <a:rPr lang="en-US" sz="1600" b="0" u="none" strike="noStrike" dirty="0">
                <a:solidFill>
                  <a:srgbClr val="374151"/>
                </a:solidFill>
                <a:effectLst/>
                <a:uFillTx/>
                <a:latin typeface="Arial"/>
                <a:ea typeface="Arial"/>
              </a:rPr>
            </a:b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Shape 21"/>
          <p:cNvSpPr/>
          <p:nvPr/>
        </p:nvSpPr>
        <p:spPr>
          <a:xfrm>
            <a:off x="548640" y="3566160"/>
            <a:ext cx="4571640" cy="868320"/>
          </a:xfrm>
          <a:prstGeom prst="roundRect">
            <a:avLst>
              <a:gd name="adj" fmla="val 8421"/>
            </a:avLst>
          </a:prstGeom>
          <a:solidFill>
            <a:srgbClr val="FEEAE3"/>
          </a:solidFill>
          <a:ln w="12700">
            <a:solidFill>
              <a:srgbClr val="FEEAE3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Text 22"/>
          <p:cNvSpPr/>
          <p:nvPr/>
        </p:nvSpPr>
        <p:spPr>
          <a:xfrm>
            <a:off x="731520" y="3566160"/>
            <a:ext cx="4205880" cy="8683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dirty="0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Your signature confirms YOU did the inspection as per the manufacturers recommendations. Only sign for equipment you checked yourself.</a:t>
            </a:r>
            <a:endParaRPr lang="en-US" sz="14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 0"/>
          <p:cNvSpPr/>
          <p:nvPr/>
        </p:nvSpPr>
        <p:spPr>
          <a:xfrm>
            <a:off x="548640" y="274320"/>
            <a:ext cx="6583320" cy="5025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Pass or Fail: What’s Next?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46" name="Image 0" descr="logo_black.png"/>
          <p:cNvPicPr/>
          <p:nvPr/>
        </p:nvPicPr>
        <p:blipFill>
          <a:blip r:embed="rId3"/>
          <a:stretch/>
        </p:blipFill>
        <p:spPr>
          <a:xfrm>
            <a:off x="7772400" y="274320"/>
            <a:ext cx="914040" cy="229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47" name="Text 1"/>
          <p:cNvSpPr/>
          <p:nvPr/>
        </p:nvSpPr>
        <p:spPr>
          <a:xfrm>
            <a:off x="4572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eohs.tv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Text 2"/>
          <p:cNvSpPr/>
          <p:nvPr/>
        </p:nvSpPr>
        <p:spPr>
          <a:xfrm>
            <a:off x="68580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6B7280"/>
                </a:solidFill>
                <a:effectLst/>
                <a:uFillTx/>
                <a:latin typeface="Arial"/>
                <a:ea typeface="Arial"/>
              </a:rPr>
              <a:t>8 / 9</a:t>
            </a:r>
            <a:endParaRPr lang="en-US" sz="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Shape 3"/>
          <p:cNvSpPr/>
          <p:nvPr/>
        </p:nvSpPr>
        <p:spPr>
          <a:xfrm>
            <a:off x="548640" y="1143000"/>
            <a:ext cx="3840120" cy="3245760"/>
          </a:xfrm>
          <a:prstGeom prst="roundRect">
            <a:avLst>
              <a:gd name="adj" fmla="val 2817"/>
            </a:avLst>
          </a:prstGeom>
          <a:solidFill>
            <a:srgbClr val="F3F4F6"/>
          </a:solidFill>
          <a:ln w="12700">
            <a:solidFill>
              <a:srgbClr val="F3F4F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0" name="Shape 4"/>
          <p:cNvSpPr/>
          <p:nvPr/>
        </p:nvSpPr>
        <p:spPr>
          <a:xfrm>
            <a:off x="548640" y="1143000"/>
            <a:ext cx="3840120" cy="822600"/>
          </a:xfrm>
          <a:prstGeom prst="roundRect">
            <a:avLst>
              <a:gd name="adj" fmla="val 11111"/>
            </a:avLst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1" name="Shape 5"/>
          <p:cNvSpPr/>
          <p:nvPr/>
        </p:nvSpPr>
        <p:spPr>
          <a:xfrm>
            <a:off x="548640" y="1691640"/>
            <a:ext cx="3840120" cy="273960"/>
          </a:xfrm>
          <a:prstGeom prst="rect">
            <a:avLst/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52" name="Image 1" descr="preencoded.png"/>
          <p:cNvPicPr/>
          <p:nvPr/>
        </p:nvPicPr>
        <p:blipFill>
          <a:blip r:embed="rId4"/>
          <a:stretch/>
        </p:blipFill>
        <p:spPr>
          <a:xfrm>
            <a:off x="822960" y="132588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3" name="Text 6"/>
          <p:cNvSpPr/>
          <p:nvPr/>
        </p:nvSpPr>
        <p:spPr>
          <a:xfrm>
            <a:off x="1417320" y="1280160"/>
            <a:ext cx="228564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PASS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4" name="Text 7"/>
          <p:cNvSpPr/>
          <p:nvPr/>
        </p:nvSpPr>
        <p:spPr>
          <a:xfrm>
            <a:off x="868680" y="2194560"/>
            <a:ext cx="3375942" cy="22856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1F2937"/>
              </a:buClr>
              <a:buFont typeface="OpenSymbol"/>
              <a:buChar char="■"/>
            </a:pPr>
            <a:r>
              <a:rPr lang="en-US" sz="1600" b="0" u="none" strike="noStrike" dirty="0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You’ve determined the </a:t>
            </a:r>
            <a:r>
              <a:rPr lang="en-US" sz="1600" dirty="0">
                <a:solidFill>
                  <a:srgbClr val="1F2937"/>
                </a:solidFill>
                <a:latin typeface="Arial"/>
                <a:ea typeface="Arial"/>
              </a:rPr>
              <a:t>e</a:t>
            </a:r>
            <a:r>
              <a:rPr lang="en-US" sz="1600" b="0" u="none" strike="noStrike" dirty="0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quipment inspected is safe to use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1F2937"/>
              </a:buClr>
              <a:buFont typeface="OpenSymbol"/>
              <a:buChar char="■"/>
            </a:pPr>
            <a:r>
              <a:rPr lang="en-US" sz="1600" b="0" u="none" strike="noStrike" dirty="0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Your </a:t>
            </a:r>
            <a:r>
              <a:rPr lang="en-US" sz="1600" dirty="0">
                <a:solidFill>
                  <a:srgbClr val="1F2937"/>
                </a:solidFill>
                <a:latin typeface="Arial"/>
                <a:ea typeface="Arial"/>
              </a:rPr>
              <a:t>i</a:t>
            </a:r>
            <a:r>
              <a:rPr lang="en-US" sz="1600" b="0" u="none" strike="noStrike" dirty="0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nspection is automatically </a:t>
            </a:r>
            <a:r>
              <a:rPr lang="en-US" sz="1600" dirty="0">
                <a:solidFill>
                  <a:srgbClr val="1F2937"/>
                </a:solidFill>
                <a:latin typeface="Arial"/>
                <a:ea typeface="Arial"/>
              </a:rPr>
              <a:t>saved to</a:t>
            </a:r>
            <a:r>
              <a:rPr lang="en-US" sz="1600" b="0" u="none" strike="noStrike" dirty="0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 the eOHS portal 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1F2937"/>
              </a:buClr>
              <a:buFont typeface="OpenSymbol"/>
              <a:buChar char="■"/>
            </a:pP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Shape 8"/>
          <p:cNvSpPr/>
          <p:nvPr/>
        </p:nvSpPr>
        <p:spPr>
          <a:xfrm>
            <a:off x="4663440" y="1143000"/>
            <a:ext cx="3840120" cy="3245760"/>
          </a:xfrm>
          <a:prstGeom prst="roundRect">
            <a:avLst>
              <a:gd name="adj" fmla="val 2817"/>
            </a:avLst>
          </a:prstGeom>
          <a:solidFill>
            <a:srgbClr val="F3F4F6"/>
          </a:solidFill>
          <a:ln w="12700">
            <a:solidFill>
              <a:srgbClr val="F3F4F6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Shape 9"/>
          <p:cNvSpPr/>
          <p:nvPr/>
        </p:nvSpPr>
        <p:spPr>
          <a:xfrm>
            <a:off x="4663440" y="1143000"/>
            <a:ext cx="3840120" cy="822600"/>
          </a:xfrm>
          <a:prstGeom prst="roundRect">
            <a:avLst>
              <a:gd name="adj" fmla="val 11111"/>
            </a:avLst>
          </a:prstGeom>
          <a:solidFill>
            <a:srgbClr val="DC3545"/>
          </a:solidFill>
          <a:ln w="12700">
            <a:solidFill>
              <a:srgbClr val="DC354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" name="Shape 10"/>
          <p:cNvSpPr/>
          <p:nvPr/>
        </p:nvSpPr>
        <p:spPr>
          <a:xfrm>
            <a:off x="4663440" y="1691640"/>
            <a:ext cx="3840120" cy="273960"/>
          </a:xfrm>
          <a:prstGeom prst="rect">
            <a:avLst/>
          </a:prstGeom>
          <a:solidFill>
            <a:srgbClr val="DC3545"/>
          </a:solidFill>
          <a:ln w="12700">
            <a:solidFill>
              <a:srgbClr val="DC3545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pic>
        <p:nvPicPr>
          <p:cNvPr id="158" name="Image 2" descr="preencoded.png"/>
          <p:cNvPicPr/>
          <p:nvPr/>
        </p:nvPicPr>
        <p:blipFill>
          <a:blip r:embed="rId5"/>
          <a:stretch/>
        </p:blipFill>
        <p:spPr>
          <a:xfrm>
            <a:off x="4937760" y="1325880"/>
            <a:ext cx="456840" cy="4568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59" name="Text 11"/>
          <p:cNvSpPr/>
          <p:nvPr/>
        </p:nvSpPr>
        <p:spPr>
          <a:xfrm>
            <a:off x="5532120" y="1280160"/>
            <a:ext cx="228564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FAIL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Text 12"/>
          <p:cNvSpPr/>
          <p:nvPr/>
        </p:nvSpPr>
        <p:spPr>
          <a:xfrm>
            <a:off x="4983480" y="2194560"/>
            <a:ext cx="3375942" cy="27612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t">
            <a:noAutofit/>
          </a:bodyPr>
          <a:lstStyle/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1F2937"/>
              </a:buClr>
              <a:buFont typeface="OpenSymbol"/>
              <a:buChar char="■"/>
            </a:pPr>
            <a:r>
              <a:rPr lang="en-US" sz="1600" b="0" u="none" strike="noStrike" dirty="0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An email notification is immediately sent to the JHSC for resolution</a:t>
            </a: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1F2937"/>
              </a:buClr>
              <a:buFont typeface="OpenSymbol"/>
              <a:buChar char="■"/>
            </a:pPr>
            <a:r>
              <a:rPr lang="en-US" sz="1600" b="0" u="none" strike="noStrike" dirty="0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DO NOT use the equipment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1F2937"/>
              </a:buClr>
              <a:buFont typeface="OpenSymbol"/>
              <a:buChar char="■"/>
            </a:pPr>
            <a:r>
              <a:rPr lang="en-US" sz="1600" b="0" u="none" strike="noStrike" dirty="0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Tag it “Out of Service”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1F2937"/>
              </a:buClr>
              <a:buFont typeface="OpenSymbol"/>
              <a:buChar char="■"/>
            </a:pPr>
            <a:r>
              <a:rPr lang="en-US" sz="1600" dirty="0">
                <a:solidFill>
                  <a:srgbClr val="1F2937"/>
                </a:solidFill>
                <a:latin typeface="Arial"/>
                <a:ea typeface="Arial"/>
              </a:rPr>
              <a:t>Notify</a:t>
            </a:r>
            <a:r>
              <a:rPr lang="en-US" sz="1600" b="0" u="none" strike="noStrike" dirty="0">
                <a:solidFill>
                  <a:srgbClr val="1F2937"/>
                </a:solidFill>
                <a:effectLst/>
                <a:uFillTx/>
                <a:latin typeface="Arial"/>
                <a:ea typeface="Arial"/>
              </a:rPr>
              <a:t> your supervisor </a:t>
            </a:r>
            <a:endParaRPr lang="en-US" sz="1600" dirty="0">
              <a:solidFill>
                <a:srgbClr val="1F2937"/>
              </a:solidFill>
              <a:latin typeface="Arial"/>
              <a:ea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1F2937"/>
              </a:buClr>
              <a:buFont typeface="OpenSymbol"/>
              <a:buChar char="■"/>
            </a:pPr>
            <a:r>
              <a:rPr lang="en-US" sz="1600" b="0" u="none" strike="noStrike" dirty="0">
                <a:solidFill>
                  <a:srgbClr val="1F2937"/>
                </a:solidFill>
                <a:effectLst/>
                <a:uFillTx/>
                <a:latin typeface="Arial"/>
              </a:rPr>
              <a:t>Note: Only a supervisor or the rental company can return a unit to service once FAILED</a:t>
            </a: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1F2937"/>
              </a:buClr>
              <a:buFont typeface="OpenSymbol"/>
              <a:buChar char="■"/>
            </a:pPr>
            <a:endParaRPr lang="en-US" sz="1600" b="0" u="none" strike="noStrike" dirty="0">
              <a:solidFill>
                <a:srgbClr val="1F2937"/>
              </a:solidFill>
              <a:effectLst/>
              <a:uFillTx/>
              <a:latin typeface="Arial"/>
              <a:ea typeface="Arial"/>
            </a:endParaRPr>
          </a:p>
          <a:p>
            <a:pPr marL="343080" indent="-343080" defTabSz="914400">
              <a:lnSpc>
                <a:spcPct val="100000"/>
              </a:lnSpc>
              <a:spcAft>
                <a:spcPts val="1001"/>
              </a:spcAft>
              <a:buClr>
                <a:srgbClr val="1F2937"/>
              </a:buClr>
              <a:buFont typeface="OpenSymbol"/>
              <a:buChar char="■"/>
            </a:pPr>
            <a:endParaRPr lang="en-US" sz="1600" b="0" u="none" strike="noStrike" dirty="0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F293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Image 0" descr="logo_white.png"/>
          <p:cNvPicPr/>
          <p:nvPr/>
        </p:nvPicPr>
        <p:blipFill>
          <a:blip r:embed="rId3"/>
          <a:stretch/>
        </p:blipFill>
        <p:spPr>
          <a:xfrm>
            <a:off x="7772400" y="274320"/>
            <a:ext cx="914040" cy="229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62" name="Shape 0"/>
          <p:cNvSpPr/>
          <p:nvPr/>
        </p:nvSpPr>
        <p:spPr>
          <a:xfrm>
            <a:off x="0" y="0"/>
            <a:ext cx="9143640" cy="82080"/>
          </a:xfrm>
          <a:prstGeom prst="rect">
            <a:avLst/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7440" rIns="90000" bIns="3744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3" name="Shape 1"/>
          <p:cNvSpPr/>
          <p:nvPr/>
        </p:nvSpPr>
        <p:spPr>
          <a:xfrm>
            <a:off x="0" y="5061240"/>
            <a:ext cx="9143640" cy="82080"/>
          </a:xfrm>
          <a:prstGeom prst="rect">
            <a:avLst/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37440" rIns="90000" bIns="3744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4" name="Text 2"/>
          <p:cNvSpPr/>
          <p:nvPr/>
        </p:nvSpPr>
        <p:spPr>
          <a:xfrm>
            <a:off x="4572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CA3AF"/>
                </a:solidFill>
                <a:effectLst/>
                <a:uFillTx/>
                <a:latin typeface="Arial"/>
                <a:ea typeface="Arial"/>
              </a:rPr>
              <a:t>eohs.tv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3"/>
          <p:cNvSpPr/>
          <p:nvPr/>
        </p:nvSpPr>
        <p:spPr>
          <a:xfrm>
            <a:off x="6858000" y="475488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800" b="0" u="none" strike="noStrike">
                <a:solidFill>
                  <a:srgbClr val="9CA3AF"/>
                </a:solidFill>
                <a:effectLst/>
                <a:uFillTx/>
                <a:latin typeface="Arial"/>
                <a:ea typeface="Arial"/>
              </a:rPr>
              <a:t>9 / 9</a:t>
            </a:r>
            <a:endParaRPr lang="en-US" sz="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4"/>
          <p:cNvSpPr/>
          <p:nvPr/>
        </p:nvSpPr>
        <p:spPr>
          <a:xfrm>
            <a:off x="548640" y="274320"/>
            <a:ext cx="5486040" cy="63972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Quick Reference</a:t>
            </a:r>
            <a:endParaRPr lang="en-US" sz="3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7" name="Shape 5"/>
          <p:cNvSpPr/>
          <p:nvPr/>
        </p:nvSpPr>
        <p:spPr>
          <a:xfrm>
            <a:off x="548640" y="1097280"/>
            <a:ext cx="438480" cy="438480"/>
          </a:xfrm>
          <a:prstGeom prst="ellipse">
            <a:avLst/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8" name="Text 6"/>
          <p:cNvSpPr/>
          <p:nvPr/>
        </p:nvSpPr>
        <p:spPr>
          <a:xfrm>
            <a:off x="548640" y="1097280"/>
            <a:ext cx="43848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1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7"/>
          <p:cNvSpPr/>
          <p:nvPr/>
        </p:nvSpPr>
        <p:spPr>
          <a:xfrm>
            <a:off x="1188720" y="1097280"/>
            <a:ext cx="448020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Scan the QR code with your phone camera</a:t>
            </a:r>
            <a:endParaRPr lang="en-US" sz="17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0" name="Shape 8"/>
          <p:cNvSpPr/>
          <p:nvPr/>
        </p:nvSpPr>
        <p:spPr>
          <a:xfrm>
            <a:off x="548640" y="1645920"/>
            <a:ext cx="438480" cy="438480"/>
          </a:xfrm>
          <a:prstGeom prst="ellipse">
            <a:avLst/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9"/>
          <p:cNvSpPr/>
          <p:nvPr/>
        </p:nvSpPr>
        <p:spPr>
          <a:xfrm>
            <a:off x="548640" y="1645920"/>
            <a:ext cx="43848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2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2" name="Text 10"/>
          <p:cNvSpPr/>
          <p:nvPr/>
        </p:nvSpPr>
        <p:spPr>
          <a:xfrm>
            <a:off x="1188720" y="1645920"/>
            <a:ext cx="448020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</a:rPr>
              <a:t>Select </a:t>
            </a:r>
            <a:r>
              <a:rPr lang="en-US" sz="1700" b="0" u="none" strike="noStrike" dirty="0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equipment </a:t>
            </a: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</a:rPr>
              <a:t>from the drop-down menu</a:t>
            </a:r>
            <a:endParaRPr lang="en-US" sz="17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3" name="Shape 11"/>
          <p:cNvSpPr/>
          <p:nvPr/>
        </p:nvSpPr>
        <p:spPr>
          <a:xfrm>
            <a:off x="548640" y="2194560"/>
            <a:ext cx="438480" cy="438480"/>
          </a:xfrm>
          <a:prstGeom prst="ellipse">
            <a:avLst/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4" name="Text 12"/>
          <p:cNvSpPr/>
          <p:nvPr/>
        </p:nvSpPr>
        <p:spPr>
          <a:xfrm>
            <a:off x="548640" y="2194560"/>
            <a:ext cx="43848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3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5" name="Text 13"/>
          <p:cNvSpPr/>
          <p:nvPr/>
        </p:nvSpPr>
        <p:spPr>
          <a:xfrm>
            <a:off x="1188720" y="2194560"/>
            <a:ext cx="448020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 dirty="0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Inspect </a:t>
            </a: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</a:rPr>
              <a:t>equipment referencing</a:t>
            </a:r>
            <a:r>
              <a:rPr lang="en-US" sz="1700" b="0" u="none" strike="noStrike" dirty="0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 the onboard checklist </a:t>
            </a:r>
            <a:endParaRPr lang="en-US" sz="17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Shape 14"/>
          <p:cNvSpPr/>
          <p:nvPr/>
        </p:nvSpPr>
        <p:spPr>
          <a:xfrm>
            <a:off x="548640" y="2743200"/>
            <a:ext cx="438480" cy="438480"/>
          </a:xfrm>
          <a:prstGeom prst="ellipse">
            <a:avLst/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15"/>
          <p:cNvSpPr/>
          <p:nvPr/>
        </p:nvSpPr>
        <p:spPr>
          <a:xfrm>
            <a:off x="548640" y="2743200"/>
            <a:ext cx="43848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4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8" name="Text 16"/>
          <p:cNvSpPr/>
          <p:nvPr/>
        </p:nvSpPr>
        <p:spPr>
          <a:xfrm>
            <a:off x="1188720" y="2743200"/>
            <a:ext cx="448020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 dirty="0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Add notes </a:t>
            </a: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</a:rPr>
              <a:t>of </a:t>
            </a:r>
            <a:r>
              <a:rPr lang="en-US" sz="1700" b="0" u="none" strike="noStrike" dirty="0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any deficiencies</a:t>
            </a:r>
            <a:endParaRPr lang="en-US" sz="17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9" name="Shape 17"/>
          <p:cNvSpPr/>
          <p:nvPr/>
        </p:nvSpPr>
        <p:spPr>
          <a:xfrm>
            <a:off x="548640" y="3291840"/>
            <a:ext cx="438480" cy="438480"/>
          </a:xfrm>
          <a:prstGeom prst="ellipse">
            <a:avLst/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18"/>
          <p:cNvSpPr/>
          <p:nvPr/>
        </p:nvSpPr>
        <p:spPr>
          <a:xfrm>
            <a:off x="548640" y="3291840"/>
            <a:ext cx="43848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6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5</a:t>
            </a:r>
            <a:endParaRPr lang="en-US" sz="16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19"/>
          <p:cNvSpPr/>
          <p:nvPr/>
        </p:nvSpPr>
        <p:spPr>
          <a:xfrm>
            <a:off x="1188720" y="3291840"/>
            <a:ext cx="4480200" cy="4384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0" u="none" strike="noStrike" dirty="0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Sign, </a:t>
            </a: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</a:rPr>
              <a:t>add </a:t>
            </a:r>
            <a:r>
              <a:rPr lang="en-US" sz="1700" b="0" u="none" strike="noStrike" dirty="0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your name, </a:t>
            </a:r>
            <a:r>
              <a:rPr lang="en-US" sz="1700" dirty="0">
                <a:solidFill>
                  <a:srgbClr val="FFFFFF"/>
                </a:solidFill>
                <a:latin typeface="Arial"/>
                <a:ea typeface="Arial"/>
              </a:rPr>
              <a:t>SELECT </a:t>
            </a:r>
            <a:r>
              <a:rPr lang="en-US" sz="1700" b="0" u="none" strike="noStrike" dirty="0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 PASS or FAIL</a:t>
            </a:r>
            <a:endParaRPr lang="en-US" sz="17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2" name="Shape 20"/>
          <p:cNvSpPr/>
          <p:nvPr/>
        </p:nvSpPr>
        <p:spPr>
          <a:xfrm>
            <a:off x="548640" y="3931920"/>
            <a:ext cx="5211720" cy="548280"/>
          </a:xfrm>
          <a:prstGeom prst="roundRect">
            <a:avLst>
              <a:gd name="adj" fmla="val 10000"/>
            </a:avLst>
          </a:prstGeom>
          <a:solidFill>
            <a:srgbClr val="FA6238"/>
          </a:solidFill>
          <a:ln w="12700">
            <a:solidFill>
              <a:srgbClr val="FA6238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3" name="Text 21"/>
          <p:cNvSpPr/>
          <p:nvPr/>
        </p:nvSpPr>
        <p:spPr>
          <a:xfrm>
            <a:off x="731520" y="3931920"/>
            <a:ext cx="4937400" cy="5482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 dirty="0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When in doubt — FAIL it and </a:t>
            </a:r>
            <a:r>
              <a:rPr lang="en-US" sz="1400" b="1" dirty="0">
                <a:solidFill>
                  <a:srgbClr val="FFFFFF"/>
                </a:solidFill>
                <a:latin typeface="Arial"/>
                <a:ea typeface="Arial"/>
              </a:rPr>
              <a:t>notify</a:t>
            </a:r>
            <a:r>
              <a:rPr lang="en-US" sz="1400" b="1" u="none" strike="noStrike" dirty="0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 your supervisor.</a:t>
            </a:r>
            <a:endParaRPr lang="en-US" sz="1400" b="0" u="none" strike="noStrike" dirty="0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" name="Shape 22"/>
          <p:cNvSpPr/>
          <p:nvPr/>
        </p:nvSpPr>
        <p:spPr>
          <a:xfrm>
            <a:off x="6172200" y="1005840"/>
            <a:ext cx="2468520" cy="260568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2700">
            <a:solidFill>
              <a:srgbClr val="FFFFFF"/>
            </a:solidFill>
            <a:round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pic>
        <p:nvPicPr>
          <p:cNvPr id="185" name="Image 1" descr="qr.png"/>
          <p:cNvPicPr/>
          <p:nvPr/>
        </p:nvPicPr>
        <p:blipFill>
          <a:blip r:embed="rId4"/>
          <a:stretch/>
        </p:blipFill>
        <p:spPr>
          <a:xfrm>
            <a:off x="6309360" y="1115640"/>
            <a:ext cx="2194200" cy="23353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86" name="Text 23"/>
          <p:cNvSpPr/>
          <p:nvPr/>
        </p:nvSpPr>
        <p:spPr>
          <a:xfrm>
            <a:off x="6172200" y="3749040"/>
            <a:ext cx="2468520" cy="45684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0" rIns="0" bIns="0" anchor="ctr">
            <a:noAutofit/>
          </a:bodyPr>
          <a:lstStyle/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FFFFFF"/>
                </a:solidFill>
                <a:effectLst/>
                <a:uFillTx/>
                <a:latin typeface="Arial"/>
                <a:ea typeface="Arial"/>
              </a:rPr>
              <a:t>Questions?</a:t>
            </a:r>
            <a:endParaRPr lang="en-US" sz="2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</a:majorFont>
      <a:minorFont>
        <a:latin typeface="Calibri" panose="020F0502020204030204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62</TotalTime>
  <Words>941</Words>
  <Application>Microsoft Office PowerPoint</Application>
  <PresentationFormat>On-screen Show (16:9)</PresentationFormat>
  <Paragraphs>148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Arial Black</vt:lpstr>
      <vt:lpstr>Calibri</vt:lpstr>
      <vt:lpstr>OpenSymbol</vt:lpstr>
      <vt:lpstr>Segoe Script</vt:lpstr>
      <vt:lpstr>Symbol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Equipment Inspection – Loose Ends</dc:title>
  <dc:subject>PptxGenJS Presentation</dc:subject>
  <dc:creator>PptxGenJS</dc:creator>
  <dc:description/>
  <cp:lastModifiedBy>Robert Warren</cp:lastModifiedBy>
  <cp:revision>2</cp:revision>
  <dcterms:created xsi:type="dcterms:W3CDTF">2026-09-23T14:38:55Z</dcterms:created>
  <dcterms:modified xsi:type="dcterms:W3CDTF">2026-09-23T15:56:44Z</dcterms:modified>
  <dc:language>en-US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i4>9</vt:i4>
  </property>
  <property fmtid="{D5CDD505-2E9C-101B-9397-08002B2CF9AE}" pid="3" name="PresentationFormat">
    <vt:lpwstr>On-screen Show (16:9)</vt:lpwstr>
  </property>
  <property fmtid="{D5CDD505-2E9C-101B-9397-08002B2CF9AE}" pid="4" name="Slides">
    <vt:i4>9</vt:i4>
  </property>
</Properties>
</file>